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6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5" r:id="rId22"/>
    <p:sldId id="279" r:id="rId23"/>
    <p:sldId id="277" r:id="rId24"/>
    <p:sldId id="280" r:id="rId25"/>
    <p:sldId id="281" r:id="rId26"/>
    <p:sldId id="284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7" r:id="rId40"/>
    <p:sldId id="298" r:id="rId41"/>
    <p:sldId id="299" r:id="rId42"/>
    <p:sldId id="296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20" autoAdjust="0"/>
  </p:normalViewPr>
  <p:slideViewPr>
    <p:cSldViewPr snapToGrid="0">
      <p:cViewPr varScale="1">
        <p:scale>
          <a:sx n="91" d="100"/>
          <a:sy n="91" d="100"/>
        </p:scale>
        <p:origin x="218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yelick:Google%20Drive:00KathyPrivate:courses:cs276-s18:top500-archiecturetrend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7.8355560524508497E-2"/>
          <c:y val="4.2071197411003201E-2"/>
          <c:w val="0.87331603072942399"/>
          <c:h val="0.87590092500573302"/>
        </c:manualLayout>
      </c:layout>
      <c:areaChart>
        <c:grouping val="percentStacked"/>
        <c:varyColors val="0"/>
        <c:ser>
          <c:idx val="0"/>
          <c:order val="0"/>
          <c:tx>
            <c:strRef>
              <c:f>Sheet2!$B$1</c:f>
              <c:strCache>
                <c:ptCount val="1"/>
                <c:pt idx="0">
                  <c:v>Vector</c:v>
                </c:pt>
              </c:strCache>
            </c:strRef>
          </c:tx>
          <c:spPr>
            <a:solidFill>
              <a:srgbClr val="FF0000"/>
            </a:solidFill>
            <a:ln>
              <a:solidFill>
                <a:srgbClr val="FF0000"/>
              </a:solidFill>
            </a:ln>
            <a:scene3d>
              <a:camera prst="orthographicFront"/>
              <a:lightRig rig="threePt" dir="t"/>
            </a:scene3d>
            <a:sp3d/>
          </c:spPr>
          <c:cat>
            <c:numRef>
              <c:f>Sheet2!$J$2:$J$51</c:f>
              <c:numCache>
                <c:formatCode>General</c:formatCode>
                <c:ptCount val="50"/>
                <c:pt idx="0">
                  <c:v>1993</c:v>
                </c:pt>
                <c:pt idx="2">
                  <c:v>1994</c:v>
                </c:pt>
                <c:pt idx="4">
                  <c:v>1995</c:v>
                </c:pt>
                <c:pt idx="6">
                  <c:v>1996</c:v>
                </c:pt>
                <c:pt idx="8">
                  <c:v>1997</c:v>
                </c:pt>
                <c:pt idx="10">
                  <c:v>1998</c:v>
                </c:pt>
                <c:pt idx="12">
                  <c:v>1999</c:v>
                </c:pt>
                <c:pt idx="14">
                  <c:v>2000</c:v>
                </c:pt>
                <c:pt idx="16">
                  <c:v>2001</c:v>
                </c:pt>
                <c:pt idx="18">
                  <c:v>2002</c:v>
                </c:pt>
                <c:pt idx="20">
                  <c:v>2003</c:v>
                </c:pt>
                <c:pt idx="22">
                  <c:v>2004</c:v>
                </c:pt>
                <c:pt idx="24">
                  <c:v>2005</c:v>
                </c:pt>
                <c:pt idx="26">
                  <c:v>2006</c:v>
                </c:pt>
                <c:pt idx="28">
                  <c:v>2007</c:v>
                </c:pt>
                <c:pt idx="30">
                  <c:v>2008</c:v>
                </c:pt>
                <c:pt idx="32">
                  <c:v>2009</c:v>
                </c:pt>
                <c:pt idx="34">
                  <c:v>2010</c:v>
                </c:pt>
                <c:pt idx="36">
                  <c:v>2011</c:v>
                </c:pt>
                <c:pt idx="38">
                  <c:v>2012</c:v>
                </c:pt>
                <c:pt idx="40">
                  <c:v>2013</c:v>
                </c:pt>
                <c:pt idx="42">
                  <c:v>2014</c:v>
                </c:pt>
                <c:pt idx="44">
                  <c:v>2015</c:v>
                </c:pt>
                <c:pt idx="46">
                  <c:v>2016</c:v>
                </c:pt>
                <c:pt idx="48">
                  <c:v>2017</c:v>
                </c:pt>
              </c:numCache>
            </c:numRef>
          </c:cat>
          <c:val>
            <c:numRef>
              <c:f>Sheet2!$B$2:$B$51</c:f>
              <c:numCache>
                <c:formatCode>General</c:formatCode>
                <c:ptCount val="50"/>
                <c:pt idx="0">
                  <c:v>97</c:v>
                </c:pt>
                <c:pt idx="1">
                  <c:v>92</c:v>
                </c:pt>
                <c:pt idx="2">
                  <c:v>80</c:v>
                </c:pt>
                <c:pt idx="3">
                  <c:v>45</c:v>
                </c:pt>
                <c:pt idx="4">
                  <c:v>29</c:v>
                </c:pt>
                <c:pt idx="5">
                  <c:v>22</c:v>
                </c:pt>
                <c:pt idx="6">
                  <c:v>19</c:v>
                </c:pt>
                <c:pt idx="7">
                  <c:v>3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64-41D0-85FC-F02DD2AC18AB}"/>
            </c:ext>
          </c:extLst>
        </c:ser>
        <c:ser>
          <c:idx val="1"/>
          <c:order val="1"/>
          <c:tx>
            <c:strRef>
              <c:f>Sheet2!$C$1</c:f>
              <c:strCache>
                <c:ptCount val="1"/>
                <c:pt idx="0">
                  <c:v>SIMD</c:v>
                </c:pt>
              </c:strCache>
            </c:strRef>
          </c:tx>
          <c:spPr>
            <a:solidFill>
              <a:srgbClr val="FFFF00"/>
            </a:solidFill>
            <a:ln>
              <a:solidFill>
                <a:srgbClr val="FFFF00"/>
              </a:solidFill>
            </a:ln>
            <a:scene3d>
              <a:camera prst="orthographicFront"/>
              <a:lightRig rig="threePt" dir="t"/>
            </a:scene3d>
            <a:sp3d/>
          </c:spPr>
          <c:cat>
            <c:numRef>
              <c:f>Sheet2!$J$2:$J$51</c:f>
              <c:numCache>
                <c:formatCode>General</c:formatCode>
                <c:ptCount val="50"/>
                <c:pt idx="0">
                  <c:v>1993</c:v>
                </c:pt>
                <c:pt idx="2">
                  <c:v>1994</c:v>
                </c:pt>
                <c:pt idx="4">
                  <c:v>1995</c:v>
                </c:pt>
                <c:pt idx="6">
                  <c:v>1996</c:v>
                </c:pt>
                <c:pt idx="8">
                  <c:v>1997</c:v>
                </c:pt>
                <c:pt idx="10">
                  <c:v>1998</c:v>
                </c:pt>
                <c:pt idx="12">
                  <c:v>1999</c:v>
                </c:pt>
                <c:pt idx="14">
                  <c:v>2000</c:v>
                </c:pt>
                <c:pt idx="16">
                  <c:v>2001</c:v>
                </c:pt>
                <c:pt idx="18">
                  <c:v>2002</c:v>
                </c:pt>
                <c:pt idx="20">
                  <c:v>2003</c:v>
                </c:pt>
                <c:pt idx="22">
                  <c:v>2004</c:v>
                </c:pt>
                <c:pt idx="24">
                  <c:v>2005</c:v>
                </c:pt>
                <c:pt idx="26">
                  <c:v>2006</c:v>
                </c:pt>
                <c:pt idx="28">
                  <c:v>2007</c:v>
                </c:pt>
                <c:pt idx="30">
                  <c:v>2008</c:v>
                </c:pt>
                <c:pt idx="32">
                  <c:v>2009</c:v>
                </c:pt>
                <c:pt idx="34">
                  <c:v>2010</c:v>
                </c:pt>
                <c:pt idx="36">
                  <c:v>2011</c:v>
                </c:pt>
                <c:pt idx="38">
                  <c:v>2012</c:v>
                </c:pt>
                <c:pt idx="40">
                  <c:v>2013</c:v>
                </c:pt>
                <c:pt idx="42">
                  <c:v>2014</c:v>
                </c:pt>
                <c:pt idx="44">
                  <c:v>2015</c:v>
                </c:pt>
                <c:pt idx="46">
                  <c:v>2016</c:v>
                </c:pt>
                <c:pt idx="48">
                  <c:v>2017</c:v>
                </c:pt>
              </c:numCache>
            </c:numRef>
          </c:cat>
          <c:val>
            <c:numRef>
              <c:f>Sheet2!$C$2:$C$51</c:f>
              <c:numCache>
                <c:formatCode>General</c:formatCode>
                <c:ptCount val="50"/>
                <c:pt idx="0">
                  <c:v>35</c:v>
                </c:pt>
                <c:pt idx="1">
                  <c:v>32</c:v>
                </c:pt>
                <c:pt idx="2">
                  <c:v>23</c:v>
                </c:pt>
                <c:pt idx="3">
                  <c:v>27</c:v>
                </c:pt>
                <c:pt idx="4">
                  <c:v>11</c:v>
                </c:pt>
                <c:pt idx="5">
                  <c:v>7</c:v>
                </c:pt>
                <c:pt idx="6">
                  <c:v>7</c:v>
                </c:pt>
                <c:pt idx="7">
                  <c:v>7</c:v>
                </c:pt>
                <c:pt idx="8">
                  <c:v>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864-41D0-85FC-F02DD2AC18AB}"/>
            </c:ext>
          </c:extLst>
        </c:ser>
        <c:ser>
          <c:idx val="2"/>
          <c:order val="2"/>
          <c:tx>
            <c:strRef>
              <c:f>Sheet2!$D$1</c:f>
              <c:strCache>
                <c:ptCount val="1"/>
                <c:pt idx="0">
                  <c:v>SMP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c:spPr>
          <c:cat>
            <c:numRef>
              <c:f>Sheet2!$J$2:$J$51</c:f>
              <c:numCache>
                <c:formatCode>General</c:formatCode>
                <c:ptCount val="50"/>
                <c:pt idx="0">
                  <c:v>1993</c:v>
                </c:pt>
                <c:pt idx="2">
                  <c:v>1994</c:v>
                </c:pt>
                <c:pt idx="4">
                  <c:v>1995</c:v>
                </c:pt>
                <c:pt idx="6">
                  <c:v>1996</c:v>
                </c:pt>
                <c:pt idx="8">
                  <c:v>1997</c:v>
                </c:pt>
                <c:pt idx="10">
                  <c:v>1998</c:v>
                </c:pt>
                <c:pt idx="12">
                  <c:v>1999</c:v>
                </c:pt>
                <c:pt idx="14">
                  <c:v>2000</c:v>
                </c:pt>
                <c:pt idx="16">
                  <c:v>2001</c:v>
                </c:pt>
                <c:pt idx="18">
                  <c:v>2002</c:v>
                </c:pt>
                <c:pt idx="20">
                  <c:v>2003</c:v>
                </c:pt>
                <c:pt idx="22">
                  <c:v>2004</c:v>
                </c:pt>
                <c:pt idx="24">
                  <c:v>2005</c:v>
                </c:pt>
                <c:pt idx="26">
                  <c:v>2006</c:v>
                </c:pt>
                <c:pt idx="28">
                  <c:v>2007</c:v>
                </c:pt>
                <c:pt idx="30">
                  <c:v>2008</c:v>
                </c:pt>
                <c:pt idx="32">
                  <c:v>2009</c:v>
                </c:pt>
                <c:pt idx="34">
                  <c:v>2010</c:v>
                </c:pt>
                <c:pt idx="36">
                  <c:v>2011</c:v>
                </c:pt>
                <c:pt idx="38">
                  <c:v>2012</c:v>
                </c:pt>
                <c:pt idx="40">
                  <c:v>2013</c:v>
                </c:pt>
                <c:pt idx="42">
                  <c:v>2014</c:v>
                </c:pt>
                <c:pt idx="44">
                  <c:v>2015</c:v>
                </c:pt>
                <c:pt idx="46">
                  <c:v>2016</c:v>
                </c:pt>
                <c:pt idx="48">
                  <c:v>2017</c:v>
                </c:pt>
              </c:numCache>
            </c:numRef>
          </c:cat>
          <c:val>
            <c:numRef>
              <c:f>Sheet2!$D$2:$D$51</c:f>
              <c:numCache>
                <c:formatCode>General</c:formatCode>
                <c:ptCount val="50"/>
                <c:pt idx="0">
                  <c:v>249</c:v>
                </c:pt>
                <c:pt idx="1">
                  <c:v>233</c:v>
                </c:pt>
                <c:pt idx="2">
                  <c:v>196</c:v>
                </c:pt>
                <c:pt idx="3">
                  <c:v>216</c:v>
                </c:pt>
                <c:pt idx="4">
                  <c:v>241</c:v>
                </c:pt>
                <c:pt idx="5">
                  <c:v>194</c:v>
                </c:pt>
                <c:pt idx="6">
                  <c:v>216</c:v>
                </c:pt>
                <c:pt idx="7">
                  <c:v>183</c:v>
                </c:pt>
                <c:pt idx="8">
                  <c:v>215</c:v>
                </c:pt>
                <c:pt idx="9">
                  <c:v>263</c:v>
                </c:pt>
                <c:pt idx="10">
                  <c:v>266</c:v>
                </c:pt>
                <c:pt idx="11">
                  <c:v>255</c:v>
                </c:pt>
                <c:pt idx="12">
                  <c:v>222</c:v>
                </c:pt>
                <c:pt idx="13">
                  <c:v>169</c:v>
                </c:pt>
                <c:pt idx="14">
                  <c:v>139</c:v>
                </c:pt>
                <c:pt idx="15">
                  <c:v>11</c:v>
                </c:pt>
                <c:pt idx="16">
                  <c:v>31</c:v>
                </c:pt>
                <c:pt idx="17">
                  <c:v>57</c:v>
                </c:pt>
                <c:pt idx="18">
                  <c:v>3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864-41D0-85FC-F02DD2AC18AB}"/>
            </c:ext>
          </c:extLst>
        </c:ser>
        <c:ser>
          <c:idx val="3"/>
          <c:order val="3"/>
          <c:tx>
            <c:strRef>
              <c:f>Sheet2!$E$1</c:f>
              <c:strCache>
                <c:ptCount val="1"/>
                <c:pt idx="0">
                  <c:v>Constellation</c:v>
                </c:pt>
              </c:strCache>
            </c:strRef>
          </c:tx>
          <c:spPr>
            <a:solidFill>
              <a:srgbClr val="008000"/>
            </a:solidFill>
            <a:ln>
              <a:solidFill>
                <a:srgbClr val="008000"/>
              </a:solidFill>
            </a:ln>
          </c:spPr>
          <c:cat>
            <c:numRef>
              <c:f>Sheet2!$J$2:$J$51</c:f>
              <c:numCache>
                <c:formatCode>General</c:formatCode>
                <c:ptCount val="50"/>
                <c:pt idx="0">
                  <c:v>1993</c:v>
                </c:pt>
                <c:pt idx="2">
                  <c:v>1994</c:v>
                </c:pt>
                <c:pt idx="4">
                  <c:v>1995</c:v>
                </c:pt>
                <c:pt idx="6">
                  <c:v>1996</c:v>
                </c:pt>
                <c:pt idx="8">
                  <c:v>1997</c:v>
                </c:pt>
                <c:pt idx="10">
                  <c:v>1998</c:v>
                </c:pt>
                <c:pt idx="12">
                  <c:v>1999</c:v>
                </c:pt>
                <c:pt idx="14">
                  <c:v>2000</c:v>
                </c:pt>
                <c:pt idx="16">
                  <c:v>2001</c:v>
                </c:pt>
                <c:pt idx="18">
                  <c:v>2002</c:v>
                </c:pt>
                <c:pt idx="20">
                  <c:v>2003</c:v>
                </c:pt>
                <c:pt idx="22">
                  <c:v>2004</c:v>
                </c:pt>
                <c:pt idx="24">
                  <c:v>2005</c:v>
                </c:pt>
                <c:pt idx="26">
                  <c:v>2006</c:v>
                </c:pt>
                <c:pt idx="28">
                  <c:v>2007</c:v>
                </c:pt>
                <c:pt idx="30">
                  <c:v>2008</c:v>
                </c:pt>
                <c:pt idx="32">
                  <c:v>2009</c:v>
                </c:pt>
                <c:pt idx="34">
                  <c:v>2010</c:v>
                </c:pt>
                <c:pt idx="36">
                  <c:v>2011</c:v>
                </c:pt>
                <c:pt idx="38">
                  <c:v>2012</c:v>
                </c:pt>
                <c:pt idx="40">
                  <c:v>2013</c:v>
                </c:pt>
                <c:pt idx="42">
                  <c:v>2014</c:v>
                </c:pt>
                <c:pt idx="44">
                  <c:v>2015</c:v>
                </c:pt>
                <c:pt idx="46">
                  <c:v>2016</c:v>
                </c:pt>
                <c:pt idx="48">
                  <c:v>2017</c:v>
                </c:pt>
              </c:numCache>
            </c:numRef>
          </c:cat>
          <c:val>
            <c:numRef>
              <c:f>Sheet2!$E$2:$E$51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16</c:v>
                </c:pt>
                <c:pt idx="6">
                  <c:v>24</c:v>
                </c:pt>
                <c:pt idx="7">
                  <c:v>19</c:v>
                </c:pt>
                <c:pt idx="8">
                  <c:v>12</c:v>
                </c:pt>
                <c:pt idx="9">
                  <c:v>10</c:v>
                </c:pt>
                <c:pt idx="10">
                  <c:v>14</c:v>
                </c:pt>
                <c:pt idx="11">
                  <c:v>17</c:v>
                </c:pt>
                <c:pt idx="12">
                  <c:v>25</c:v>
                </c:pt>
                <c:pt idx="13">
                  <c:v>66</c:v>
                </c:pt>
                <c:pt idx="14">
                  <c:v>93</c:v>
                </c:pt>
                <c:pt idx="15">
                  <c:v>115</c:v>
                </c:pt>
                <c:pt idx="16">
                  <c:v>118</c:v>
                </c:pt>
                <c:pt idx="17">
                  <c:v>143</c:v>
                </c:pt>
                <c:pt idx="18">
                  <c:v>184</c:v>
                </c:pt>
                <c:pt idx="19">
                  <c:v>204</c:v>
                </c:pt>
                <c:pt idx="20">
                  <c:v>140</c:v>
                </c:pt>
                <c:pt idx="21">
                  <c:v>127</c:v>
                </c:pt>
                <c:pt idx="22">
                  <c:v>85</c:v>
                </c:pt>
                <c:pt idx="23">
                  <c:v>107</c:v>
                </c:pt>
                <c:pt idx="24">
                  <c:v>79</c:v>
                </c:pt>
                <c:pt idx="25">
                  <c:v>36</c:v>
                </c:pt>
                <c:pt idx="26">
                  <c:v>38</c:v>
                </c:pt>
                <c:pt idx="27">
                  <c:v>31</c:v>
                </c:pt>
                <c:pt idx="28">
                  <c:v>19</c:v>
                </c:pt>
                <c:pt idx="29">
                  <c:v>3</c:v>
                </c:pt>
                <c:pt idx="30">
                  <c:v>2</c:v>
                </c:pt>
                <c:pt idx="31">
                  <c:v>2</c:v>
                </c:pt>
                <c:pt idx="32">
                  <c:v>2</c:v>
                </c:pt>
                <c:pt idx="33">
                  <c:v>2</c:v>
                </c:pt>
                <c:pt idx="34">
                  <c:v>2</c:v>
                </c:pt>
                <c:pt idx="35">
                  <c:v>2</c:v>
                </c:pt>
                <c:pt idx="36">
                  <c:v>2</c:v>
                </c:pt>
                <c:pt idx="37">
                  <c:v>1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864-41D0-85FC-F02DD2AC18AB}"/>
            </c:ext>
          </c:extLst>
        </c:ser>
        <c:ser>
          <c:idx val="4"/>
          <c:order val="4"/>
          <c:tx>
            <c:strRef>
              <c:f>Sheet2!$F$1</c:f>
              <c:strCache>
                <c:ptCount val="1"/>
                <c:pt idx="0">
                  <c:v>MPP</c:v>
                </c:pt>
              </c:strCache>
            </c:strRef>
          </c:tx>
          <c:spPr>
            <a:solidFill>
              <a:srgbClr val="3366FF"/>
            </a:solidFill>
            <a:ln>
              <a:solidFill>
                <a:srgbClr val="3366FF"/>
              </a:solidFill>
            </a:ln>
          </c:spPr>
          <c:cat>
            <c:numRef>
              <c:f>Sheet2!$J$2:$J$51</c:f>
              <c:numCache>
                <c:formatCode>General</c:formatCode>
                <c:ptCount val="50"/>
                <c:pt idx="0">
                  <c:v>1993</c:v>
                </c:pt>
                <c:pt idx="2">
                  <c:v>1994</c:v>
                </c:pt>
                <c:pt idx="4">
                  <c:v>1995</c:v>
                </c:pt>
                <c:pt idx="6">
                  <c:v>1996</c:v>
                </c:pt>
                <c:pt idx="8">
                  <c:v>1997</c:v>
                </c:pt>
                <c:pt idx="10">
                  <c:v>1998</c:v>
                </c:pt>
                <c:pt idx="12">
                  <c:v>1999</c:v>
                </c:pt>
                <c:pt idx="14">
                  <c:v>2000</c:v>
                </c:pt>
                <c:pt idx="16">
                  <c:v>2001</c:v>
                </c:pt>
                <c:pt idx="18">
                  <c:v>2002</c:v>
                </c:pt>
                <c:pt idx="20">
                  <c:v>2003</c:v>
                </c:pt>
                <c:pt idx="22">
                  <c:v>2004</c:v>
                </c:pt>
                <c:pt idx="24">
                  <c:v>2005</c:v>
                </c:pt>
                <c:pt idx="26">
                  <c:v>2006</c:v>
                </c:pt>
                <c:pt idx="28">
                  <c:v>2007</c:v>
                </c:pt>
                <c:pt idx="30">
                  <c:v>2008</c:v>
                </c:pt>
                <c:pt idx="32">
                  <c:v>2009</c:v>
                </c:pt>
                <c:pt idx="34">
                  <c:v>2010</c:v>
                </c:pt>
                <c:pt idx="36">
                  <c:v>2011</c:v>
                </c:pt>
                <c:pt idx="38">
                  <c:v>2012</c:v>
                </c:pt>
                <c:pt idx="40">
                  <c:v>2013</c:v>
                </c:pt>
                <c:pt idx="42">
                  <c:v>2014</c:v>
                </c:pt>
                <c:pt idx="44">
                  <c:v>2015</c:v>
                </c:pt>
                <c:pt idx="46">
                  <c:v>2016</c:v>
                </c:pt>
                <c:pt idx="48">
                  <c:v>2017</c:v>
                </c:pt>
              </c:numCache>
            </c:numRef>
          </c:cat>
          <c:val>
            <c:numRef>
              <c:f>Sheet2!$F$2:$F$51</c:f>
              <c:numCache>
                <c:formatCode>General</c:formatCode>
                <c:ptCount val="50"/>
                <c:pt idx="0">
                  <c:v>119</c:v>
                </c:pt>
                <c:pt idx="1">
                  <c:v>143</c:v>
                </c:pt>
                <c:pt idx="2">
                  <c:v>201</c:v>
                </c:pt>
                <c:pt idx="3">
                  <c:v>212</c:v>
                </c:pt>
                <c:pt idx="4">
                  <c:v>219</c:v>
                </c:pt>
                <c:pt idx="5">
                  <c:v>261</c:v>
                </c:pt>
                <c:pt idx="6">
                  <c:v>234</c:v>
                </c:pt>
                <c:pt idx="7">
                  <c:v>288</c:v>
                </c:pt>
                <c:pt idx="8">
                  <c:v>270</c:v>
                </c:pt>
                <c:pt idx="9">
                  <c:v>226</c:v>
                </c:pt>
                <c:pt idx="10">
                  <c:v>219</c:v>
                </c:pt>
                <c:pt idx="11">
                  <c:v>226</c:v>
                </c:pt>
                <c:pt idx="12">
                  <c:v>247</c:v>
                </c:pt>
                <c:pt idx="13">
                  <c:v>258</c:v>
                </c:pt>
                <c:pt idx="14">
                  <c:v>257</c:v>
                </c:pt>
                <c:pt idx="15">
                  <c:v>346</c:v>
                </c:pt>
                <c:pt idx="16">
                  <c:v>319</c:v>
                </c:pt>
                <c:pt idx="17">
                  <c:v>257</c:v>
                </c:pt>
                <c:pt idx="18">
                  <c:v>232</c:v>
                </c:pt>
                <c:pt idx="19">
                  <c:v>203</c:v>
                </c:pt>
                <c:pt idx="20">
                  <c:v>211</c:v>
                </c:pt>
                <c:pt idx="21">
                  <c:v>163</c:v>
                </c:pt>
                <c:pt idx="22">
                  <c:v>126</c:v>
                </c:pt>
                <c:pt idx="23">
                  <c:v>99</c:v>
                </c:pt>
                <c:pt idx="24">
                  <c:v>117</c:v>
                </c:pt>
                <c:pt idx="25">
                  <c:v>103</c:v>
                </c:pt>
                <c:pt idx="26">
                  <c:v>98</c:v>
                </c:pt>
                <c:pt idx="27">
                  <c:v>108</c:v>
                </c:pt>
                <c:pt idx="28">
                  <c:v>107</c:v>
                </c:pt>
                <c:pt idx="29">
                  <c:v>91</c:v>
                </c:pt>
                <c:pt idx="30">
                  <c:v>98</c:v>
                </c:pt>
                <c:pt idx="31">
                  <c:v>88</c:v>
                </c:pt>
                <c:pt idx="32">
                  <c:v>88</c:v>
                </c:pt>
                <c:pt idx="33">
                  <c:v>81</c:v>
                </c:pt>
                <c:pt idx="34">
                  <c:v>74</c:v>
                </c:pt>
                <c:pt idx="35">
                  <c:v>85</c:v>
                </c:pt>
                <c:pt idx="36">
                  <c:v>87</c:v>
                </c:pt>
                <c:pt idx="37">
                  <c:v>90</c:v>
                </c:pt>
                <c:pt idx="38">
                  <c:v>94</c:v>
                </c:pt>
                <c:pt idx="39">
                  <c:v>93</c:v>
                </c:pt>
                <c:pt idx="40">
                  <c:v>83</c:v>
                </c:pt>
                <c:pt idx="41">
                  <c:v>77</c:v>
                </c:pt>
                <c:pt idx="42">
                  <c:v>77</c:v>
                </c:pt>
                <c:pt idx="43">
                  <c:v>85</c:v>
                </c:pt>
                <c:pt idx="44">
                  <c:v>86</c:v>
                </c:pt>
                <c:pt idx="45">
                  <c:v>74</c:v>
                </c:pt>
                <c:pt idx="46">
                  <c:v>69</c:v>
                </c:pt>
                <c:pt idx="47">
                  <c:v>68</c:v>
                </c:pt>
                <c:pt idx="48">
                  <c:v>68</c:v>
                </c:pt>
                <c:pt idx="49">
                  <c:v>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864-41D0-85FC-F02DD2AC18AB}"/>
            </c:ext>
          </c:extLst>
        </c:ser>
        <c:ser>
          <c:idx val="5"/>
          <c:order val="5"/>
          <c:tx>
            <c:strRef>
              <c:f>Sheet2!$G$1</c:f>
              <c:strCache>
                <c:ptCount val="1"/>
                <c:pt idx="0">
                  <c:v>Cluster x86</c:v>
                </c:pt>
              </c:strCache>
            </c:strRef>
          </c:tx>
          <c:spPr>
            <a:solidFill>
              <a:srgbClr val="660066"/>
            </a:solidFill>
            <a:ln>
              <a:solidFill>
                <a:srgbClr val="660066"/>
              </a:solidFill>
            </a:ln>
          </c:spPr>
          <c:cat>
            <c:numRef>
              <c:f>Sheet2!$J$2:$J$51</c:f>
              <c:numCache>
                <c:formatCode>General</c:formatCode>
                <c:ptCount val="50"/>
                <c:pt idx="0">
                  <c:v>1993</c:v>
                </c:pt>
                <c:pt idx="2">
                  <c:v>1994</c:v>
                </c:pt>
                <c:pt idx="4">
                  <c:v>1995</c:v>
                </c:pt>
                <c:pt idx="6">
                  <c:v>1996</c:v>
                </c:pt>
                <c:pt idx="8">
                  <c:v>1997</c:v>
                </c:pt>
                <c:pt idx="10">
                  <c:v>1998</c:v>
                </c:pt>
                <c:pt idx="12">
                  <c:v>1999</c:v>
                </c:pt>
                <c:pt idx="14">
                  <c:v>2000</c:v>
                </c:pt>
                <c:pt idx="16">
                  <c:v>2001</c:v>
                </c:pt>
                <c:pt idx="18">
                  <c:v>2002</c:v>
                </c:pt>
                <c:pt idx="20">
                  <c:v>2003</c:v>
                </c:pt>
                <c:pt idx="22">
                  <c:v>2004</c:v>
                </c:pt>
                <c:pt idx="24">
                  <c:v>2005</c:v>
                </c:pt>
                <c:pt idx="26">
                  <c:v>2006</c:v>
                </c:pt>
                <c:pt idx="28">
                  <c:v>2007</c:v>
                </c:pt>
                <c:pt idx="30">
                  <c:v>2008</c:v>
                </c:pt>
                <c:pt idx="32">
                  <c:v>2009</c:v>
                </c:pt>
                <c:pt idx="34">
                  <c:v>2010</c:v>
                </c:pt>
                <c:pt idx="36">
                  <c:v>2011</c:v>
                </c:pt>
                <c:pt idx="38">
                  <c:v>2012</c:v>
                </c:pt>
                <c:pt idx="40">
                  <c:v>2013</c:v>
                </c:pt>
                <c:pt idx="42">
                  <c:v>2014</c:v>
                </c:pt>
                <c:pt idx="44">
                  <c:v>2015</c:v>
                </c:pt>
                <c:pt idx="46">
                  <c:v>2016</c:v>
                </c:pt>
                <c:pt idx="48">
                  <c:v>2017</c:v>
                </c:pt>
              </c:numCache>
            </c:numRef>
          </c:cat>
          <c:val>
            <c:numRef>
              <c:f>Sheet2!$G$2:$G$51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2</c:v>
                </c:pt>
                <c:pt idx="12">
                  <c:v>6</c:v>
                </c:pt>
                <c:pt idx="13">
                  <c:v>7</c:v>
                </c:pt>
                <c:pt idx="14">
                  <c:v>11</c:v>
                </c:pt>
                <c:pt idx="15">
                  <c:v>28</c:v>
                </c:pt>
                <c:pt idx="16">
                  <c:v>32</c:v>
                </c:pt>
                <c:pt idx="17">
                  <c:v>43</c:v>
                </c:pt>
                <c:pt idx="18">
                  <c:v>81</c:v>
                </c:pt>
                <c:pt idx="19">
                  <c:v>93</c:v>
                </c:pt>
                <c:pt idx="20">
                  <c:v>149</c:v>
                </c:pt>
                <c:pt idx="21">
                  <c:v>210</c:v>
                </c:pt>
                <c:pt idx="22">
                  <c:v>289</c:v>
                </c:pt>
                <c:pt idx="23">
                  <c:v>294</c:v>
                </c:pt>
                <c:pt idx="24">
                  <c:v>304</c:v>
                </c:pt>
                <c:pt idx="25">
                  <c:v>361</c:v>
                </c:pt>
                <c:pt idx="26">
                  <c:v>363</c:v>
                </c:pt>
                <c:pt idx="27">
                  <c:v>360</c:v>
                </c:pt>
                <c:pt idx="28">
                  <c:v>373</c:v>
                </c:pt>
                <c:pt idx="29">
                  <c:v>405</c:v>
                </c:pt>
                <c:pt idx="30">
                  <c:v>396</c:v>
                </c:pt>
                <c:pt idx="31">
                  <c:v>402</c:v>
                </c:pt>
                <c:pt idx="32">
                  <c:v>405</c:v>
                </c:pt>
                <c:pt idx="33">
                  <c:v>410</c:v>
                </c:pt>
                <c:pt idx="34">
                  <c:v>415</c:v>
                </c:pt>
                <c:pt idx="35">
                  <c:v>396</c:v>
                </c:pt>
                <c:pt idx="36">
                  <c:v>392</c:v>
                </c:pt>
                <c:pt idx="37">
                  <c:v>370</c:v>
                </c:pt>
                <c:pt idx="38">
                  <c:v>348</c:v>
                </c:pt>
                <c:pt idx="39">
                  <c:v>345</c:v>
                </c:pt>
                <c:pt idx="40">
                  <c:v>363</c:v>
                </c:pt>
                <c:pt idx="41">
                  <c:v>370</c:v>
                </c:pt>
                <c:pt idx="42">
                  <c:v>359</c:v>
                </c:pt>
                <c:pt idx="43">
                  <c:v>342</c:v>
                </c:pt>
                <c:pt idx="44">
                  <c:v>326</c:v>
                </c:pt>
                <c:pt idx="45">
                  <c:v>313</c:v>
                </c:pt>
                <c:pt idx="46">
                  <c:v>337</c:v>
                </c:pt>
                <c:pt idx="47">
                  <c:v>346</c:v>
                </c:pt>
                <c:pt idx="48">
                  <c:v>341</c:v>
                </c:pt>
                <c:pt idx="49">
                  <c:v>335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864-41D0-85FC-F02DD2AC18AB}"/>
            </c:ext>
          </c:extLst>
        </c:ser>
        <c:ser>
          <c:idx val="6"/>
          <c:order val="6"/>
          <c:tx>
            <c:strRef>
              <c:f>Sheet2!$H$1</c:f>
              <c:strCache>
                <c:ptCount val="1"/>
                <c:pt idx="0">
                  <c:v>Accelerated </c:v>
                </c:pt>
              </c:strCache>
            </c:strRef>
          </c:tx>
          <c:spPr>
            <a:solidFill>
              <a:srgbClr val="FF6600"/>
            </a:solidFill>
            <a:ln>
              <a:solidFill>
                <a:srgbClr val="FF6600"/>
              </a:solidFill>
            </a:ln>
          </c:spPr>
          <c:cat>
            <c:numRef>
              <c:f>Sheet2!$J$2:$J$51</c:f>
              <c:numCache>
                <c:formatCode>General</c:formatCode>
                <c:ptCount val="50"/>
                <c:pt idx="0">
                  <c:v>1993</c:v>
                </c:pt>
                <c:pt idx="2">
                  <c:v>1994</c:v>
                </c:pt>
                <c:pt idx="4">
                  <c:v>1995</c:v>
                </c:pt>
                <c:pt idx="6">
                  <c:v>1996</c:v>
                </c:pt>
                <c:pt idx="8">
                  <c:v>1997</c:v>
                </c:pt>
                <c:pt idx="10">
                  <c:v>1998</c:v>
                </c:pt>
                <c:pt idx="12">
                  <c:v>1999</c:v>
                </c:pt>
                <c:pt idx="14">
                  <c:v>2000</c:v>
                </c:pt>
                <c:pt idx="16">
                  <c:v>2001</c:v>
                </c:pt>
                <c:pt idx="18">
                  <c:v>2002</c:v>
                </c:pt>
                <c:pt idx="20">
                  <c:v>2003</c:v>
                </c:pt>
                <c:pt idx="22">
                  <c:v>2004</c:v>
                </c:pt>
                <c:pt idx="24">
                  <c:v>2005</c:v>
                </c:pt>
                <c:pt idx="26">
                  <c:v>2006</c:v>
                </c:pt>
                <c:pt idx="28">
                  <c:v>2007</c:v>
                </c:pt>
                <c:pt idx="30">
                  <c:v>2008</c:v>
                </c:pt>
                <c:pt idx="32">
                  <c:v>2009</c:v>
                </c:pt>
                <c:pt idx="34">
                  <c:v>2010</c:v>
                </c:pt>
                <c:pt idx="36">
                  <c:v>2011</c:v>
                </c:pt>
                <c:pt idx="38">
                  <c:v>2012</c:v>
                </c:pt>
                <c:pt idx="40">
                  <c:v>2013</c:v>
                </c:pt>
                <c:pt idx="42">
                  <c:v>2014</c:v>
                </c:pt>
                <c:pt idx="44">
                  <c:v>2015</c:v>
                </c:pt>
                <c:pt idx="46">
                  <c:v>2016</c:v>
                </c:pt>
                <c:pt idx="48">
                  <c:v>2017</c:v>
                </c:pt>
              </c:numCache>
            </c:numRef>
          </c:cat>
          <c:val>
            <c:numRef>
              <c:f>Sheet2!$H$2:$H$51</c:f>
              <c:numCache>
                <c:formatCode>General</c:formatCode>
                <c:ptCount val="50"/>
                <c:pt idx="26">
                  <c:v>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  <c:pt idx="30">
                  <c:v>4</c:v>
                </c:pt>
                <c:pt idx="31">
                  <c:v>8</c:v>
                </c:pt>
                <c:pt idx="32">
                  <c:v>5</c:v>
                </c:pt>
                <c:pt idx="33">
                  <c:v>7</c:v>
                </c:pt>
                <c:pt idx="34">
                  <c:v>9</c:v>
                </c:pt>
                <c:pt idx="35">
                  <c:v>17</c:v>
                </c:pt>
                <c:pt idx="36">
                  <c:v>19</c:v>
                </c:pt>
                <c:pt idx="37">
                  <c:v>39</c:v>
                </c:pt>
                <c:pt idx="38">
                  <c:v>58</c:v>
                </c:pt>
                <c:pt idx="39">
                  <c:v>62</c:v>
                </c:pt>
                <c:pt idx="40">
                  <c:v>54</c:v>
                </c:pt>
                <c:pt idx="41">
                  <c:v>53</c:v>
                </c:pt>
                <c:pt idx="42">
                  <c:v>64</c:v>
                </c:pt>
                <c:pt idx="43">
                  <c:v>73</c:v>
                </c:pt>
                <c:pt idx="44">
                  <c:v>88</c:v>
                </c:pt>
                <c:pt idx="45">
                  <c:v>103</c:v>
                </c:pt>
                <c:pt idx="46">
                  <c:v>94</c:v>
                </c:pt>
                <c:pt idx="47">
                  <c:v>86</c:v>
                </c:pt>
                <c:pt idx="48">
                  <c:v>91</c:v>
                </c:pt>
                <c:pt idx="49">
                  <c:v>102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864-41D0-85FC-F02DD2AC18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86252984"/>
        <c:axId val="1786256664"/>
      </c:areaChart>
      <c:catAx>
        <c:axId val="1786252984"/>
        <c:scaling>
          <c:orientation val="minMax"/>
        </c:scaling>
        <c:delete val="0"/>
        <c:axPos val="b"/>
        <c:numFmt formatCode="0" sourceLinked="0"/>
        <c:majorTickMark val="out"/>
        <c:minorTickMark val="none"/>
        <c:tickLblPos val="nextTo"/>
        <c:txPr>
          <a:bodyPr rot="-5400000" vert="horz"/>
          <a:lstStyle/>
          <a:p>
            <a:pPr>
              <a:defRPr/>
            </a:pPr>
            <a:endParaRPr lang="en-US"/>
          </a:p>
        </c:txPr>
        <c:crossAx val="1786256664"/>
        <c:crosses val="autoZero"/>
        <c:auto val="1"/>
        <c:lblAlgn val="ctr"/>
        <c:lblOffset val="100"/>
        <c:tickLblSkip val="2"/>
        <c:tickMarkSkip val="2"/>
        <c:noMultiLvlLbl val="0"/>
      </c:catAx>
      <c:valAx>
        <c:axId val="1786256664"/>
        <c:scaling>
          <c:orientation val="minMax"/>
        </c:scaling>
        <c:delete val="0"/>
        <c:axPos val="l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1200"/>
            </a:pPr>
            <a:endParaRPr lang="en-US"/>
          </a:p>
        </c:txPr>
        <c:crossAx val="178625298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29698455542956"/>
          <c:y val="0.21764161761333201"/>
          <c:w val="0.177603775694367"/>
          <c:h val="0.38995948321993701"/>
        </c:manualLayout>
      </c:layout>
      <c:overlay val="0"/>
      <c:spPr>
        <a:solidFill>
          <a:schemeClr val="bg1">
            <a:alpha val="75000"/>
          </a:schemeClr>
        </a:solidFill>
        <a:ln>
          <a:noFill/>
        </a:ln>
      </c:spPr>
      <c:txPr>
        <a:bodyPr/>
        <a:lstStyle/>
        <a:p>
          <a:pPr>
            <a:defRPr sz="1200"/>
          </a:pPr>
          <a:endParaRPr lang="en-US"/>
        </a:p>
      </c:txPr>
    </c:legend>
    <c:plotVisOnly val="1"/>
    <c:dispBlanksAs val="zero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936AE-333D-4B2E-BEA6-F005FFBB368C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9397D-4646-4071-A298-9973417C73E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3516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日本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 computer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2011. 8Pflops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IBM Sequoia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2012. 16.32Pflops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Cray Titan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2012. 17.6Pflops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 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NUDT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天河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号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2013. 33.86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Pflops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中国 太湖之光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2016. 93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Pflops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 ASCI Red</a:t>
            </a:r>
            <a:b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万亿次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超级计算机的发展</a:t>
            </a:r>
            <a:b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年系统性能增长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5.8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亿倍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09397D-4646-4071-A298-9973417C73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1806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084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385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584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72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18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28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30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9434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81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396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E2DBB-E9C7-49FC-BB23-7D0FF5570535}" type="datetimeFigureOut">
              <a:rPr lang="en-US" smtClean="0"/>
              <a:t>2021/09/01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783A0A-454C-4C28-99EF-2E33330230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688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huangd79@mail.sysu.edu.cn" TargetMode="External"/><Relationship Id="rId2" Type="http://schemas.openxmlformats.org/officeDocument/2006/relationships/hyperlink" Target="https://easyhpc.net/course/129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39.jpe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高性能计算程序设计基础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r>
              <a:rPr lang="zh-CN" altLang="en-US" dirty="0"/>
              <a:t>任课教师：</a:t>
            </a:r>
            <a:endParaRPr lang="en-US" altLang="zh-CN" dirty="0"/>
          </a:p>
          <a:p>
            <a:r>
              <a:rPr lang="zh-CN" altLang="en-US" dirty="0"/>
              <a:t>卢宇彤（</a:t>
            </a:r>
            <a:r>
              <a:rPr lang="en-US" altLang="zh-CN" dirty="0"/>
              <a:t>Lu, Yutong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黄聃（</a:t>
            </a:r>
            <a:r>
              <a:rPr lang="en-US" altLang="zh-CN" dirty="0"/>
              <a:t>Huang</a:t>
            </a:r>
            <a:r>
              <a:rPr lang="zh-CN" altLang="en-US" dirty="0"/>
              <a:t>，</a:t>
            </a:r>
            <a:r>
              <a:rPr lang="en-US" altLang="zh-CN" dirty="0"/>
              <a:t>Dan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27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Top500</a:t>
            </a:r>
            <a:r>
              <a:rPr lang="en-US" altLang="zh-CN" dirty="0"/>
              <a:t> </a:t>
            </a:r>
            <a:r>
              <a:rPr lang="zh-CN" altLang="en-US" dirty="0"/>
              <a:t>排行榜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Top500--</a:t>
            </a:r>
            <a:r>
              <a:rPr lang="zh-CN" altLang="en-US" dirty="0"/>
              <a:t>世界超算</a:t>
            </a:r>
            <a:r>
              <a:rPr lang="en-US" altLang="zh-CN" dirty="0"/>
              <a:t>500</a:t>
            </a:r>
            <a:r>
              <a:rPr lang="zh-CN" altLang="en-US" dirty="0"/>
              <a:t>强排行榜</a:t>
            </a:r>
          </a:p>
          <a:p>
            <a:pPr lvl="1"/>
            <a:r>
              <a:rPr lang="zh-CN" altLang="en-US" dirty="0"/>
              <a:t>世界最快的计算机，公开数据，基于</a:t>
            </a:r>
            <a:r>
              <a:rPr lang="en-US" altLang="zh-CN" dirty="0" err="1"/>
              <a:t>Linpack</a:t>
            </a:r>
            <a:r>
              <a:rPr lang="zh-CN" altLang="en-US" dirty="0"/>
              <a:t>结果</a:t>
            </a:r>
          </a:p>
          <a:p>
            <a:pPr lvl="1"/>
            <a:r>
              <a:rPr lang="zh-CN" altLang="en-US" dirty="0"/>
              <a:t>每年发布</a:t>
            </a:r>
            <a:r>
              <a:rPr lang="en-US" altLang="zh-CN" dirty="0"/>
              <a:t>2</a:t>
            </a:r>
            <a:r>
              <a:rPr lang="zh-CN" altLang="en-US" dirty="0"/>
              <a:t>次， </a:t>
            </a:r>
            <a:r>
              <a:rPr lang="en-US" altLang="zh-CN" dirty="0"/>
              <a:t>6</a:t>
            </a:r>
            <a:r>
              <a:rPr lang="zh-CN" altLang="en-US" dirty="0"/>
              <a:t>月德国</a:t>
            </a:r>
            <a:r>
              <a:rPr lang="en-US" altLang="zh-CN" dirty="0"/>
              <a:t>ISC</a:t>
            </a:r>
            <a:r>
              <a:rPr lang="zh-CN" altLang="en-US" dirty="0"/>
              <a:t>， </a:t>
            </a:r>
            <a:r>
              <a:rPr lang="en-US" altLang="zh-CN" dirty="0"/>
              <a:t>11</a:t>
            </a:r>
            <a:r>
              <a:rPr lang="zh-CN" altLang="en-US" dirty="0"/>
              <a:t>月美国</a:t>
            </a:r>
            <a:r>
              <a:rPr lang="en-US" altLang="zh-CN" dirty="0"/>
              <a:t>SC</a:t>
            </a:r>
          </a:p>
          <a:p>
            <a:pPr lvl="1"/>
            <a:r>
              <a:rPr lang="en-US" altLang="zh-CN" dirty="0"/>
              <a:t>1993</a:t>
            </a:r>
            <a:r>
              <a:rPr lang="zh-CN" altLang="en-US" dirty="0"/>
              <a:t>年开始</a:t>
            </a:r>
          </a:p>
          <a:p>
            <a:pPr lvl="1"/>
            <a:r>
              <a:rPr lang="en-US" altLang="zh-CN" dirty="0"/>
              <a:t>http://www.top500.org</a:t>
            </a:r>
          </a:p>
          <a:p>
            <a:r>
              <a:rPr lang="zh-CN" altLang="en-US" dirty="0"/>
              <a:t>其他榜单</a:t>
            </a:r>
          </a:p>
          <a:p>
            <a:pPr lvl="1"/>
            <a:r>
              <a:rPr lang="en-US" altLang="zh-CN" dirty="0"/>
              <a:t>Green500</a:t>
            </a:r>
            <a:r>
              <a:rPr lang="zh-CN" altLang="en-US" dirty="0"/>
              <a:t>， </a:t>
            </a:r>
            <a:r>
              <a:rPr lang="en-US" altLang="zh-CN" dirty="0"/>
              <a:t>Graph500</a:t>
            </a:r>
            <a:r>
              <a:rPr lang="zh-CN" altLang="en-US" dirty="0"/>
              <a:t>， </a:t>
            </a:r>
            <a:r>
              <a:rPr lang="en-US" altLang="zh-CN" dirty="0"/>
              <a:t>HPCG……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4167" y="4833938"/>
            <a:ext cx="2085975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52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lt"/>
              </a:rPr>
              <a:t>Top500 </a:t>
            </a:r>
            <a:r>
              <a:rPr lang="zh-CN" altLang="en-US" dirty="0">
                <a:latin typeface="+mn-lt"/>
              </a:rPr>
              <a:t>排行榜</a:t>
            </a:r>
            <a:endParaRPr 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2217" y="1690689"/>
            <a:ext cx="2180892" cy="4351338"/>
          </a:xfrm>
        </p:spPr>
        <p:txBody>
          <a:bodyPr>
            <a:normAutofit/>
          </a:bodyPr>
          <a:lstStyle/>
          <a:p>
            <a:r>
              <a:rPr lang="en-US" sz="2400" dirty="0" err="1"/>
              <a:t>Rmax</a:t>
            </a:r>
            <a:r>
              <a:rPr lang="en-US" sz="2400" dirty="0"/>
              <a:t> </a:t>
            </a:r>
            <a:r>
              <a:rPr lang="zh-CN" altLang="en-US" sz="2400" dirty="0"/>
              <a:t>：</a:t>
            </a:r>
            <a:r>
              <a:rPr lang="en-US" sz="2400" dirty="0"/>
              <a:t>Maximal LINPACK performance achieved</a:t>
            </a:r>
          </a:p>
          <a:p>
            <a:endParaRPr lang="en-US" sz="2400" dirty="0"/>
          </a:p>
          <a:p>
            <a:r>
              <a:rPr lang="en-US" sz="2400" dirty="0" err="1"/>
              <a:t>Rpeak</a:t>
            </a:r>
            <a:r>
              <a:rPr lang="zh-CN" altLang="en-US" sz="2400" dirty="0"/>
              <a:t>：</a:t>
            </a:r>
            <a:r>
              <a:rPr lang="en-US" sz="2400" dirty="0"/>
              <a:t> Theoretical peak performance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3109" y="1328484"/>
            <a:ext cx="6830891" cy="530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4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超级计算机的特征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某一时代性能最高的系统，服务于国家战略目标</a:t>
            </a:r>
            <a:endParaRPr lang="en-US" altLang="zh-CN" dirty="0"/>
          </a:p>
          <a:p>
            <a:pPr lvl="1"/>
            <a:r>
              <a:rPr lang="zh-CN" altLang="en-US" dirty="0"/>
              <a:t>运算速度超级快</a:t>
            </a:r>
          </a:p>
          <a:p>
            <a:pPr lvl="1"/>
            <a:r>
              <a:rPr lang="zh-CN" altLang="en-US" dirty="0"/>
              <a:t>存储容量超级大</a:t>
            </a:r>
          </a:p>
          <a:p>
            <a:pPr lvl="1"/>
            <a:r>
              <a:rPr lang="zh-CN" altLang="en-US" dirty="0"/>
              <a:t>占地面积超级大 </a:t>
            </a:r>
            <a:r>
              <a:rPr lang="en-US" altLang="zh-CN" dirty="0"/>
              <a:t>100-1000 m</a:t>
            </a:r>
            <a:r>
              <a:rPr lang="en-US" altLang="zh-CN" baseline="30000" dirty="0"/>
              <a:t>2</a:t>
            </a:r>
          </a:p>
          <a:p>
            <a:pPr lvl="1"/>
            <a:r>
              <a:rPr lang="zh-CN" altLang="en-US" dirty="0"/>
              <a:t>能耗超级高 </a:t>
            </a:r>
            <a:r>
              <a:rPr lang="en-US" altLang="zh-CN" dirty="0"/>
              <a:t>~10 MW</a:t>
            </a:r>
          </a:p>
          <a:p>
            <a:pPr lvl="1"/>
            <a:r>
              <a:rPr lang="zh-CN" altLang="en-US" dirty="0"/>
              <a:t>造价超级贵 </a:t>
            </a:r>
            <a:r>
              <a:rPr lang="en-US" altLang="zh-CN" dirty="0"/>
              <a:t>~Billion RMB</a:t>
            </a: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其关键技术迅速辐射到其它应用领域，推动国民经济建设、科学技术进步与人类社会发展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928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世界上第一台超级计算机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804" y="2106979"/>
            <a:ext cx="3618035" cy="4351338"/>
          </a:xfrm>
        </p:spPr>
        <p:txBody>
          <a:bodyPr/>
          <a:lstStyle/>
          <a:p>
            <a:r>
              <a:rPr lang="en-US" dirty="0"/>
              <a:t>CDC 6600，1964</a:t>
            </a:r>
            <a:r>
              <a:rPr lang="zh-CN" altLang="en-US" dirty="0"/>
              <a:t>年</a:t>
            </a:r>
            <a:endParaRPr lang="en-US" altLang="zh-CN" dirty="0"/>
          </a:p>
          <a:p>
            <a:pPr lvl="1"/>
            <a:r>
              <a:rPr lang="zh-CN" altLang="en-US" dirty="0"/>
              <a:t>约</a:t>
            </a:r>
            <a:r>
              <a:rPr lang="en-US" altLang="zh-CN" dirty="0"/>
              <a:t>3 </a:t>
            </a:r>
            <a:r>
              <a:rPr lang="en-US" altLang="zh-CN" dirty="0" err="1"/>
              <a:t>MFlops</a:t>
            </a:r>
            <a:endParaRPr lang="en-US" altLang="zh-CN" dirty="0"/>
          </a:p>
          <a:p>
            <a:pPr lvl="1"/>
            <a:r>
              <a:rPr lang="zh-CN" altLang="en-US" dirty="0"/>
              <a:t>性能是当时最快的计算机</a:t>
            </a:r>
            <a:r>
              <a:rPr lang="en-US" altLang="zh-CN" dirty="0"/>
              <a:t>IBM 7030</a:t>
            </a:r>
            <a:r>
              <a:rPr lang="zh-CN" altLang="en-US" dirty="0"/>
              <a:t>的</a:t>
            </a:r>
            <a:r>
              <a:rPr lang="en-US" altLang="zh-CN" dirty="0"/>
              <a:t>10</a:t>
            </a:r>
            <a:r>
              <a:rPr lang="zh-CN" altLang="en-US" dirty="0"/>
              <a:t>倍</a:t>
            </a:r>
          </a:p>
          <a:p>
            <a:pPr lvl="1"/>
            <a:r>
              <a:rPr lang="zh-CN" altLang="en-US" dirty="0"/>
              <a:t>价格为</a:t>
            </a:r>
            <a:r>
              <a:rPr lang="en-US" altLang="zh-CN" dirty="0"/>
              <a:t>800</a:t>
            </a:r>
            <a:r>
              <a:rPr lang="zh-CN" altLang="en-US" dirty="0"/>
              <a:t>万美元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700" y="2106979"/>
            <a:ext cx="3898436" cy="27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89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超算之父 </a:t>
            </a:r>
            <a:r>
              <a:rPr lang="en-US" altLang="zh-CN" dirty="0"/>
              <a:t>– </a:t>
            </a:r>
            <a:r>
              <a:rPr lang="en-US" dirty="0">
                <a:latin typeface="+mn-lt"/>
              </a:rPr>
              <a:t>Seymour Cray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4513" y="1780182"/>
            <a:ext cx="4004896" cy="4351338"/>
          </a:xfrm>
        </p:spPr>
        <p:txBody>
          <a:bodyPr/>
          <a:lstStyle/>
          <a:p>
            <a:r>
              <a:rPr lang="zh-CN" altLang="en-US" dirty="0"/>
              <a:t>超算之父 </a:t>
            </a:r>
            <a:r>
              <a:rPr lang="en-US" altLang="zh-CN" dirty="0"/>
              <a:t>1925~1996</a:t>
            </a:r>
          </a:p>
          <a:p>
            <a:r>
              <a:rPr lang="zh-CN" altLang="en-US" dirty="0"/>
              <a:t>创立了克雷公司（</a:t>
            </a:r>
            <a:r>
              <a:rPr lang="en-US" altLang="zh-CN" dirty="0"/>
              <a:t>Cray</a:t>
            </a:r>
            <a:r>
              <a:rPr lang="zh-CN" altLang="en-US" dirty="0"/>
              <a:t>），多次研制了世界上最快的超级计算机</a:t>
            </a:r>
            <a:endParaRPr lang="en-US" altLang="zh-CN" dirty="0"/>
          </a:p>
          <a:p>
            <a:r>
              <a:rPr lang="en-US" altLang="zh-CN" dirty="0"/>
              <a:t>Cray</a:t>
            </a:r>
            <a:r>
              <a:rPr lang="zh-CN" altLang="en-US" dirty="0"/>
              <a:t>公司研制了橡树岭实验室</a:t>
            </a:r>
            <a:r>
              <a:rPr lang="en-US" altLang="zh-CN" dirty="0"/>
              <a:t>Titan</a:t>
            </a:r>
            <a:r>
              <a:rPr lang="zh-CN" altLang="en-US" dirty="0"/>
              <a:t>超算，</a:t>
            </a:r>
            <a:r>
              <a:rPr lang="en-US" altLang="zh-CN" dirty="0"/>
              <a:t>2013</a:t>
            </a:r>
            <a:r>
              <a:rPr lang="zh-CN" altLang="en-US" dirty="0"/>
              <a:t>年被天河</a:t>
            </a:r>
            <a:r>
              <a:rPr lang="en-US" altLang="zh-CN" dirty="0"/>
              <a:t>2</a:t>
            </a:r>
            <a:r>
              <a:rPr lang="zh-CN" altLang="en-US" dirty="0"/>
              <a:t>号超越。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055076" y="5226784"/>
            <a:ext cx="70338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"Anyone can build a fast CPU. The trick is to build a fast system."</a:t>
            </a:r>
            <a:b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</a:rPr>
              <a:t>"Computers should obey a square law — when the price doubles, you should get at least four times as much speed.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br>
              <a:rPr lang="en-US" sz="2000" dirty="0">
                <a:solidFill>
                  <a:schemeClr val="accent1">
                    <a:lumMod val="75000"/>
                  </a:schemeClr>
                </a:solidFill>
              </a:rPr>
            </a:br>
            <a:endParaRPr lang="en-US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240" y="1780182"/>
            <a:ext cx="2512048" cy="264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314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3" y="131520"/>
            <a:ext cx="1127456" cy="1645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13" y="2474225"/>
            <a:ext cx="1371600" cy="145914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060" y="4545351"/>
            <a:ext cx="1203477" cy="1615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7231" y="360346"/>
            <a:ext cx="1920240" cy="11882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1603" y="2611333"/>
            <a:ext cx="1371600" cy="118493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0445" y="4727391"/>
            <a:ext cx="1554480" cy="10754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1275" y="350775"/>
            <a:ext cx="1645920" cy="120741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6792" y="2565058"/>
            <a:ext cx="1463040" cy="12774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09833" y="4694056"/>
            <a:ext cx="1828800" cy="11421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0227" y="358441"/>
            <a:ext cx="1645920" cy="119207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43422" y="2688318"/>
            <a:ext cx="1737360" cy="10309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63541" y="4713290"/>
            <a:ext cx="1554480" cy="110368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69179" y="420011"/>
            <a:ext cx="1645920" cy="1068939"/>
          </a:xfrm>
          <a:prstGeom prst="rect">
            <a:avLst/>
          </a:prstGeom>
        </p:spPr>
      </p:pic>
      <p:pic>
        <p:nvPicPr>
          <p:cNvPr id="3078" name="Picture 6" descr="ORNL's Summit Supercomputer Named World's Fastest | ORNL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371" y="2515727"/>
            <a:ext cx="1463040" cy="137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upercomputer Fugaku, named after Mt. Fuji, makes its debut : The Asahi  Shimbun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931" y="4828713"/>
            <a:ext cx="1645920" cy="87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121872" y="1777440"/>
            <a:ext cx="1826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Cray-1</a:t>
            </a:r>
          </a:p>
          <a:p>
            <a:r>
              <a:rPr lang="en-US" dirty="0"/>
              <a:t>1976 160Mflops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6015" y="3872236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Cray-YMP</a:t>
            </a:r>
          </a:p>
          <a:p>
            <a:r>
              <a:rPr lang="en-US" dirty="0"/>
              <a:t>1988,</a:t>
            </a:r>
            <a:r>
              <a:rPr lang="zh-CN" altLang="en-US" dirty="0"/>
              <a:t> </a:t>
            </a:r>
            <a:r>
              <a:rPr lang="en-US" altLang="zh-CN" dirty="0"/>
              <a:t>2.3</a:t>
            </a:r>
            <a:r>
              <a:rPr lang="en-US" dirty="0"/>
              <a:t>Gflops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7139" y="6160756"/>
            <a:ext cx="1813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CrayT3D</a:t>
            </a:r>
          </a:p>
          <a:p>
            <a:r>
              <a:rPr lang="en-US" dirty="0"/>
              <a:t>1993, 19Gflops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995062" y="1793281"/>
            <a:ext cx="16979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Intel ASCI Red</a:t>
            </a:r>
          </a:p>
          <a:p>
            <a:r>
              <a:rPr lang="en-US" dirty="0"/>
              <a:t>1997</a:t>
            </a:r>
            <a:r>
              <a:rPr lang="zh-CN" altLang="en-US" dirty="0"/>
              <a:t>，</a:t>
            </a:r>
            <a:r>
              <a:rPr lang="en-US" altLang="zh-CN" dirty="0"/>
              <a:t>1Tflops</a:t>
            </a:r>
            <a:endParaRPr 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1967578" y="396798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日本地球模拟器</a:t>
            </a:r>
          </a:p>
          <a:p>
            <a:r>
              <a:rPr lang="en-US" altLang="zh-CN" dirty="0"/>
              <a:t>2002</a:t>
            </a:r>
            <a:r>
              <a:rPr lang="zh-CN" altLang="en-US" dirty="0"/>
              <a:t>，</a:t>
            </a:r>
            <a:r>
              <a:rPr lang="en-US" altLang="zh-CN" dirty="0"/>
              <a:t>40</a:t>
            </a:r>
            <a:r>
              <a:rPr lang="en-US" dirty="0"/>
              <a:t>Tflops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1732396" y="5949280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BM </a:t>
            </a:r>
            <a:r>
              <a:rPr lang="en-US" altLang="zh-CN" dirty="0" err="1"/>
              <a:t>BlueGene</a:t>
            </a:r>
            <a:r>
              <a:rPr lang="en-US" altLang="zh-CN" dirty="0"/>
              <a:t>/L</a:t>
            </a:r>
          </a:p>
          <a:p>
            <a:r>
              <a:rPr lang="en-US" altLang="zh-CN" dirty="0"/>
              <a:t>2004</a:t>
            </a:r>
            <a:r>
              <a:rPr lang="zh-CN" altLang="en-US" dirty="0"/>
              <a:t>，</a:t>
            </a:r>
            <a:r>
              <a:rPr lang="en-US" altLang="zh-CN" dirty="0"/>
              <a:t>70Tflops</a:t>
            </a:r>
            <a:endParaRPr 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3965576" y="1758941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Cray Jaguar</a:t>
            </a:r>
          </a:p>
          <a:p>
            <a:r>
              <a:rPr lang="en-US" dirty="0"/>
              <a:t>2009, 1.76Pflops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3693027" y="3955614"/>
            <a:ext cx="207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中国</a:t>
            </a:r>
            <a:r>
              <a:rPr lang="en-US" dirty="0">
                <a:solidFill>
                  <a:srgbClr val="FF0000"/>
                </a:solidFill>
              </a:rPr>
              <a:t>NUDT TH-1A</a:t>
            </a:r>
          </a:p>
          <a:p>
            <a:r>
              <a:rPr lang="en-US" dirty="0">
                <a:solidFill>
                  <a:srgbClr val="FF0000"/>
                </a:solidFill>
              </a:rPr>
              <a:t>2010, 4.7Pflops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3740668" y="5949279"/>
            <a:ext cx="1890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日本 K computer</a:t>
            </a:r>
            <a:br>
              <a:rPr lang="de-DE" dirty="0"/>
            </a:br>
            <a:r>
              <a:rPr lang="de-DE" dirty="0"/>
              <a:t>2011, 8Pflops</a:t>
            </a:r>
            <a:endParaRPr 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5767313" y="1688094"/>
            <a:ext cx="1911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IBM Sequoia</a:t>
            </a:r>
          </a:p>
          <a:p>
            <a:r>
              <a:rPr lang="en-US" dirty="0"/>
              <a:t>2012, 16.3Pflops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5522276" y="3953019"/>
            <a:ext cx="1915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Cray Titan</a:t>
            </a:r>
          </a:p>
          <a:p>
            <a:r>
              <a:rPr lang="en-US" dirty="0"/>
              <a:t>2012, 17.6Pflops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523277" y="5949279"/>
            <a:ext cx="207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中国</a:t>
            </a:r>
            <a:r>
              <a:rPr lang="en-US" dirty="0">
                <a:solidFill>
                  <a:srgbClr val="FF0000"/>
                </a:solidFill>
              </a:rPr>
              <a:t>NUDT TH-2A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2013. 61.4</a:t>
            </a:r>
            <a:r>
              <a:rPr lang="en-US" dirty="0">
                <a:solidFill>
                  <a:srgbClr val="FF0000"/>
                </a:solidFill>
              </a:rPr>
              <a:t>Pflops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7518001" y="1688439"/>
            <a:ext cx="1911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中国 太湖之光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2016. 93</a:t>
            </a:r>
            <a:r>
              <a:rPr lang="en-US" dirty="0">
                <a:solidFill>
                  <a:srgbClr val="FF0000"/>
                </a:solidFill>
              </a:rPr>
              <a:t>Pflops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366244" y="3966645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dirty="0"/>
              <a:t>Summit</a:t>
            </a:r>
          </a:p>
          <a:p>
            <a:r>
              <a:rPr lang="en-US" dirty="0"/>
              <a:t>2018, 148Pflops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339996" y="5960310"/>
            <a:ext cx="1851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日本 </a:t>
            </a:r>
            <a:r>
              <a:rPr lang="en-US" dirty="0" err="1"/>
              <a:t>Fugaku</a:t>
            </a:r>
            <a:endParaRPr lang="en-US" dirty="0"/>
          </a:p>
          <a:p>
            <a:r>
              <a:rPr lang="en-US" dirty="0"/>
              <a:t>2020, 416Pflops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97554" y="3220195"/>
            <a:ext cx="7268336" cy="8309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FF0000"/>
                </a:solidFill>
              </a:rPr>
              <a:t>40</a:t>
            </a:r>
            <a:r>
              <a:rPr lang="zh-CN" altLang="en-US" sz="4800" dirty="0">
                <a:solidFill>
                  <a:srgbClr val="FF0000"/>
                </a:solidFill>
              </a:rPr>
              <a:t>年系统性能增长</a:t>
            </a:r>
            <a:r>
              <a:rPr lang="en-US" altLang="zh-CN" sz="4800" dirty="0">
                <a:solidFill>
                  <a:srgbClr val="FF0000"/>
                </a:solidFill>
              </a:rPr>
              <a:t>5.8</a:t>
            </a:r>
            <a:r>
              <a:rPr lang="zh-CN" altLang="en-US" sz="4800" dirty="0">
                <a:solidFill>
                  <a:srgbClr val="FF0000"/>
                </a:solidFill>
              </a:rPr>
              <a:t>亿倍</a:t>
            </a:r>
          </a:p>
        </p:txBody>
      </p:sp>
    </p:spTree>
    <p:extLst>
      <p:ext uri="{BB962C8B-B14F-4D97-AF65-F5344CB8AC3E}">
        <p14:creationId xmlns:p14="http://schemas.microsoft.com/office/powerpoint/2010/main" val="17341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超算发展之路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1976, Cray-1</a:t>
            </a:r>
          </a:p>
          <a:p>
            <a:pPr lvl="1"/>
            <a:r>
              <a:rPr lang="zh-CN" altLang="en-US" dirty="0"/>
              <a:t>向量处理技术，</a:t>
            </a:r>
            <a:r>
              <a:rPr lang="en-US" altLang="zh-CN" dirty="0"/>
              <a:t>80M</a:t>
            </a:r>
          </a:p>
          <a:p>
            <a:pPr lvl="1"/>
            <a:r>
              <a:rPr lang="zh-CN" altLang="en-US" dirty="0"/>
              <a:t>射板耦合逻辑电路（</a:t>
            </a:r>
            <a:r>
              <a:rPr lang="en-US" altLang="zh-CN" dirty="0"/>
              <a:t>ECL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当时世界上最快的计算机</a:t>
            </a:r>
          </a:p>
          <a:p>
            <a:pPr lvl="1"/>
            <a:r>
              <a:rPr lang="en-US" altLang="zh-CN" dirty="0"/>
              <a:t>133Mflops</a:t>
            </a:r>
            <a:r>
              <a:rPr lang="zh-CN" altLang="en-US" dirty="0"/>
              <a:t>，</a:t>
            </a:r>
            <a:r>
              <a:rPr lang="en-US" altLang="zh-CN" dirty="0"/>
              <a:t>115KW</a:t>
            </a:r>
          </a:p>
          <a:p>
            <a:r>
              <a:rPr lang="en-US" altLang="zh-CN" dirty="0"/>
              <a:t>1982, </a:t>
            </a:r>
            <a:r>
              <a:rPr lang="en-US" altLang="zh-CN" dirty="0" err="1"/>
              <a:t>CrayX</a:t>
            </a:r>
            <a:r>
              <a:rPr lang="en-US" altLang="zh-CN" dirty="0"/>
              <a:t>-MP</a:t>
            </a:r>
          </a:p>
          <a:p>
            <a:pPr lvl="1"/>
            <a:r>
              <a:rPr lang="zh-CN" altLang="en-US" dirty="0"/>
              <a:t>并行技术</a:t>
            </a:r>
          </a:p>
          <a:p>
            <a:pPr lvl="1"/>
            <a:r>
              <a:rPr lang="zh-CN" altLang="en-US" dirty="0"/>
              <a:t>四个向量处理器</a:t>
            </a:r>
          </a:p>
          <a:p>
            <a:pPr lvl="1"/>
            <a:r>
              <a:rPr lang="en-US" altLang="zh-CN" dirty="0"/>
              <a:t>ECL</a:t>
            </a:r>
            <a:r>
              <a:rPr lang="zh-CN" altLang="en-US" dirty="0"/>
              <a:t>器件，</a:t>
            </a:r>
            <a:r>
              <a:rPr lang="en-US" altLang="zh-CN" dirty="0"/>
              <a:t>200MHZ</a:t>
            </a:r>
            <a:r>
              <a:rPr lang="zh-CN" altLang="en-US" dirty="0"/>
              <a:t>，</a:t>
            </a:r>
            <a:r>
              <a:rPr lang="en-US" altLang="zh-CN" dirty="0"/>
              <a:t>941MFlops</a:t>
            </a:r>
          </a:p>
          <a:p>
            <a:pPr lvl="1"/>
            <a:r>
              <a:rPr lang="zh-CN" altLang="en-US" dirty="0"/>
              <a:t>液冷技术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2058" y="2393301"/>
            <a:ext cx="3336461" cy="2220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530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超算发展之路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80</a:t>
            </a:r>
            <a:r>
              <a:rPr lang="zh-CN" altLang="en-US" dirty="0"/>
              <a:t>年代末</a:t>
            </a:r>
            <a:r>
              <a:rPr lang="en-US" altLang="zh-CN" dirty="0"/>
              <a:t>-90</a:t>
            </a:r>
            <a:r>
              <a:rPr lang="zh-CN" altLang="en-US" dirty="0"/>
              <a:t>年代，百花齐放</a:t>
            </a:r>
          </a:p>
          <a:p>
            <a:pPr lvl="1"/>
            <a:r>
              <a:rPr lang="en-US" dirty="0"/>
              <a:t>Stanford DASH</a:t>
            </a:r>
          </a:p>
          <a:p>
            <a:pPr lvl="1"/>
            <a:r>
              <a:rPr lang="en-US" dirty="0"/>
              <a:t>SGI， Origin</a:t>
            </a:r>
          </a:p>
          <a:p>
            <a:pPr lvl="1"/>
            <a:r>
              <a:rPr lang="en-US" dirty="0"/>
              <a:t>IBM</a:t>
            </a:r>
          </a:p>
          <a:p>
            <a:pPr lvl="1"/>
            <a:r>
              <a:rPr lang="en-US" dirty="0"/>
              <a:t>Intel</a:t>
            </a:r>
          </a:p>
          <a:p>
            <a:r>
              <a:rPr lang="en-US" dirty="0"/>
              <a:t>1997， Intel ASCI Red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2078" y="2649682"/>
            <a:ext cx="3663272" cy="290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318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超算发展之路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 Blue Gene</a:t>
            </a:r>
          </a:p>
          <a:p>
            <a:pPr lvl="1"/>
            <a:r>
              <a:rPr lang="en-US" dirty="0"/>
              <a:t>2004</a:t>
            </a:r>
          </a:p>
          <a:p>
            <a:pPr lvl="1"/>
            <a:r>
              <a:rPr lang="zh-CN" altLang="en-US" dirty="0"/>
              <a:t>嵌入式处理器</a:t>
            </a:r>
          </a:p>
          <a:p>
            <a:pPr lvl="1"/>
            <a:r>
              <a:rPr lang="en-US" altLang="zh-CN" dirty="0"/>
              <a:t>100</a:t>
            </a:r>
            <a:r>
              <a:rPr lang="en-US" dirty="0"/>
              <a:t>TFLOPS</a:t>
            </a:r>
          </a:p>
          <a:p>
            <a:pPr lvl="1"/>
            <a:r>
              <a:rPr lang="zh-CN" altLang="en-US" dirty="0"/>
              <a:t>功耗仅为</a:t>
            </a:r>
            <a:r>
              <a:rPr lang="en-US" altLang="zh-CN" dirty="0"/>
              <a:t>2.9</a:t>
            </a:r>
            <a:r>
              <a:rPr lang="en-US" dirty="0"/>
              <a:t>MW</a:t>
            </a:r>
          </a:p>
          <a:p>
            <a:r>
              <a:rPr lang="zh-CN" altLang="en-US" dirty="0"/>
              <a:t>天河一号、二号、神威</a:t>
            </a:r>
          </a:p>
          <a:p>
            <a:pPr lvl="1"/>
            <a:r>
              <a:rPr lang="en-US" altLang="zh-CN" dirty="0"/>
              <a:t>2010</a:t>
            </a:r>
            <a:r>
              <a:rPr lang="zh-CN" altLang="en-US" dirty="0"/>
              <a:t>开始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0997" y="1825625"/>
            <a:ext cx="4118341" cy="327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667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并行</a:t>
            </a:r>
            <a:r>
              <a:rPr lang="zh-CN" altLang="en-US" dirty="0"/>
              <a:t> 通往超级计算的唯一途径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76" y="1423553"/>
            <a:ext cx="8552022" cy="538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3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教师信息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主讲教师： 卢宇彤、黄聃</a:t>
            </a:r>
          </a:p>
          <a:p>
            <a:r>
              <a:rPr lang="zh-CN" altLang="en-US" dirty="0"/>
              <a:t>研究方向： </a:t>
            </a:r>
            <a:endParaRPr lang="en-US" altLang="zh-CN" dirty="0"/>
          </a:p>
          <a:p>
            <a:pPr lvl="1"/>
            <a:r>
              <a:rPr lang="en-US" altLang="zh-CN" dirty="0"/>
              <a:t>HPC</a:t>
            </a:r>
            <a:r>
              <a:rPr lang="zh-CN" altLang="en-US" dirty="0"/>
              <a:t>系统软件、内存计算框架、科学数据管理等</a:t>
            </a:r>
          </a:p>
          <a:p>
            <a:pPr>
              <a:lnSpc>
                <a:spcPct val="130000"/>
              </a:lnSpc>
            </a:pPr>
            <a:r>
              <a:rPr lang="zh-CN" altLang="en-US" dirty="0"/>
              <a:t>课程网站 </a:t>
            </a:r>
            <a:r>
              <a:rPr lang="en-US" altLang="zh-CN" dirty="0">
                <a:hlinkClick r:id="rId2"/>
              </a:rPr>
              <a:t>https://easyhpc.net/course/129/</a:t>
            </a:r>
            <a:r>
              <a:rPr lang="en-US" altLang="zh-CN" dirty="0"/>
              <a:t> </a:t>
            </a:r>
            <a:r>
              <a:rPr lang="zh-CN" altLang="en-US" dirty="0"/>
              <a:t>（邀请码</a:t>
            </a:r>
            <a:r>
              <a:rPr lang="en-US" altLang="zh-CN" dirty="0">
                <a:solidFill>
                  <a:srgbClr val="FF0000"/>
                </a:solidFill>
              </a:rPr>
              <a:t>1989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联系方式</a:t>
            </a:r>
            <a:r>
              <a:rPr lang="en-US" altLang="zh-CN" dirty="0"/>
              <a:t>	</a:t>
            </a:r>
          </a:p>
          <a:p>
            <a:pPr lvl="1"/>
            <a:r>
              <a:rPr lang="en-US" altLang="zh-CN" dirty="0"/>
              <a:t>Email: </a:t>
            </a:r>
            <a:r>
              <a:rPr lang="en-US" altLang="zh-CN" dirty="0">
                <a:hlinkClick r:id="rId3"/>
              </a:rPr>
              <a:t>huangd79@mail.sysu.edu.cn</a:t>
            </a:r>
            <a:endParaRPr lang="en-US" altLang="zh-CN" dirty="0"/>
          </a:p>
          <a:p>
            <a:pPr lvl="1"/>
            <a:r>
              <a:rPr lang="en-US" altLang="zh-CN" dirty="0"/>
              <a:t>QQ</a:t>
            </a:r>
            <a:r>
              <a:rPr lang="zh-CN" altLang="en-US" dirty="0"/>
              <a:t>群：</a:t>
            </a:r>
            <a:r>
              <a:rPr lang="en-US" dirty="0"/>
              <a:t>1004534217</a:t>
            </a:r>
            <a:endParaRPr lang="en-US" altLang="zh-CN" dirty="0"/>
          </a:p>
          <a:p>
            <a:r>
              <a:rPr lang="zh-CN" altLang="en-US" dirty="0"/>
              <a:t>助教：</a:t>
            </a:r>
            <a:endParaRPr lang="en-US" altLang="zh-CN" dirty="0"/>
          </a:p>
          <a:p>
            <a:pPr lvl="1"/>
            <a:r>
              <a:rPr lang="zh-CN" altLang="en-US" dirty="0"/>
              <a:t>江嘉治（课程、实验），刘亚辉（课程、实验）</a:t>
            </a:r>
            <a:endParaRPr lang="en-US" altLang="zh-CN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0848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</a:rPr>
              <a:t>超级计算机演化</a:t>
            </a:r>
            <a:br>
              <a:rPr lang="en-US" altLang="zh-CN" dirty="0">
                <a:latin typeface="+mn-lt"/>
              </a:rPr>
            </a:br>
            <a:r>
              <a:rPr lang="zh-CN" altLang="en-US" sz="3600" dirty="0">
                <a:latin typeface="+mn-lt"/>
              </a:rPr>
              <a:t>向量机</a:t>
            </a:r>
            <a:r>
              <a:rPr lang="en-US" altLang="zh-CN" sz="3600" dirty="0">
                <a:latin typeface="+mn-lt"/>
              </a:rPr>
              <a:t>→</a:t>
            </a:r>
            <a:r>
              <a:rPr lang="zh-CN" altLang="en-US" sz="3600" dirty="0">
                <a:latin typeface="+mn-lt"/>
              </a:rPr>
              <a:t>大规模并行加速器</a:t>
            </a:r>
            <a:endParaRPr 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77580"/>
            <a:ext cx="7886700" cy="4351338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4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8811509"/>
              </p:ext>
            </p:extLst>
          </p:nvPr>
        </p:nvGraphicFramePr>
        <p:xfrm>
          <a:off x="453736" y="1447223"/>
          <a:ext cx="8305800" cy="5365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2"/>
          <p:cNvSpPr txBox="1"/>
          <p:nvPr/>
        </p:nvSpPr>
        <p:spPr>
          <a:xfrm>
            <a:off x="1139536" y="5340110"/>
            <a:ext cx="2273300" cy="707886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并行执行“标注”的串行代码</a:t>
            </a:r>
            <a:endParaRPr lang="en-US" sz="2000" dirty="0"/>
          </a:p>
        </p:txBody>
      </p:sp>
      <p:sp>
        <p:nvSpPr>
          <p:cNvPr id="6" name="TextBox 4"/>
          <p:cNvSpPr txBox="1"/>
          <p:nvPr/>
        </p:nvSpPr>
        <p:spPr>
          <a:xfrm>
            <a:off x="2739736" y="2164773"/>
            <a:ext cx="2819399" cy="1015663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重定义算法和软件并行化版本，在超算编译、部署和执行</a:t>
            </a:r>
            <a:endParaRPr lang="en-US" sz="2000" dirty="0"/>
          </a:p>
        </p:txBody>
      </p:sp>
      <p:sp>
        <p:nvSpPr>
          <p:cNvPr id="7" name="椭圆 6"/>
          <p:cNvSpPr/>
          <p:nvPr/>
        </p:nvSpPr>
        <p:spPr>
          <a:xfrm>
            <a:off x="5734048" y="2556165"/>
            <a:ext cx="1352551" cy="66501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50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dirty="0">
                <a:latin typeface="+mn-lt"/>
              </a:rPr>
              <a:t>Summit (#2 </a:t>
            </a:r>
            <a:r>
              <a:rPr lang="zh-CN" altLang="en-US" dirty="0">
                <a:latin typeface="+mn-lt"/>
              </a:rPr>
              <a:t>超算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C39392C-7B72-484C-84A8-7C50A96700AA}"/>
              </a:ext>
            </a:extLst>
          </p:cNvPr>
          <p:cNvSpPr txBox="1">
            <a:spLocks/>
          </p:cNvSpPr>
          <p:nvPr/>
        </p:nvSpPr>
        <p:spPr>
          <a:xfrm>
            <a:off x="291086" y="1052928"/>
            <a:ext cx="2854100" cy="312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800" b="1" dirty="0"/>
              <a:t>System Performance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BFD4650-BC92-4A6C-BA59-BA17AFD53BCB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62837" y="1365019"/>
            <a:ext cx="2710598" cy="2151244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Peak performance of 200 petaflops for modeling &amp; simulation</a:t>
            </a:r>
          </a:p>
          <a:p>
            <a:pPr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chemeClr val="tx1"/>
                </a:solidFill>
              </a:rPr>
              <a:t>Peak of 3.3 ExaOps for data analytics and artificial intelligence 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D9BB38E4-8EE9-488E-8B52-2B2B06D920FD}"/>
              </a:ext>
            </a:extLst>
          </p:cNvPr>
          <p:cNvSpPr txBox="1">
            <a:spLocks/>
          </p:cNvSpPr>
          <p:nvPr/>
        </p:nvSpPr>
        <p:spPr>
          <a:xfrm>
            <a:off x="3297860" y="1052928"/>
            <a:ext cx="2827390" cy="31209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800" b="1" dirty="0"/>
              <a:t>Each node has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F9363744-6BEA-42F0-8F6D-5FDA89BE6E1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2601294" y="1410772"/>
            <a:ext cx="3855026" cy="23198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2 IBM POWER9 processors</a:t>
            </a:r>
            <a:r>
              <a:rPr lang="en-US" altLang="en-US" sz="1800" dirty="0"/>
              <a:t>, 44 cores</a:t>
            </a:r>
            <a:endParaRPr lang="en-US" altLang="en-US" sz="1800" dirty="0">
              <a:solidFill>
                <a:schemeClr val="tx1"/>
              </a:solidFill>
            </a:endParaRP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rgbClr val="FF0000"/>
                </a:solidFill>
              </a:rPr>
              <a:t>6 NVIDIA Tesla V100 GPUs</a:t>
            </a:r>
          </a:p>
          <a:p>
            <a:pPr lvl="1">
              <a:buClr>
                <a:schemeClr val="tx1"/>
              </a:buClr>
              <a:buSzPct val="100000"/>
            </a:pPr>
            <a:r>
              <a:rPr lang="en-US" altLang="en-US" sz="1800" dirty="0">
                <a:solidFill>
                  <a:schemeClr val="tx1"/>
                </a:solidFill>
              </a:rPr>
              <a:t>608 GB of fast memory (</a:t>
            </a:r>
            <a:r>
              <a:rPr lang="nl-NL" altLang="en-US" sz="1800" dirty="0"/>
              <a:t>512 GB DDR4 + 96 GB HBM2</a:t>
            </a:r>
            <a:r>
              <a:rPr lang="en-US" altLang="en-US" sz="1800" dirty="0">
                <a:solidFill>
                  <a:schemeClr val="tx1"/>
                </a:solidFill>
              </a:rPr>
              <a:t>)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>
                <a:solidFill>
                  <a:schemeClr val="tx1"/>
                </a:solidFill>
              </a:rPr>
              <a:t>1.6 TB of </a:t>
            </a:r>
            <a:r>
              <a:rPr lang="en-US" altLang="en-US" sz="1800" dirty="0" err="1">
                <a:solidFill>
                  <a:schemeClr val="tx1"/>
                </a:solidFill>
              </a:rPr>
              <a:t>NVMe</a:t>
            </a:r>
            <a:r>
              <a:rPr lang="en-US" altLang="en-US" sz="1800" dirty="0">
                <a:solidFill>
                  <a:schemeClr val="tx1"/>
                </a:solidFill>
              </a:rPr>
              <a:t> memory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73551E9F-DC58-4A73-8596-AB713DB21B42}"/>
              </a:ext>
            </a:extLst>
          </p:cNvPr>
          <p:cNvSpPr txBox="1">
            <a:spLocks/>
          </p:cNvSpPr>
          <p:nvPr/>
        </p:nvSpPr>
        <p:spPr>
          <a:xfrm>
            <a:off x="6291526" y="1052928"/>
            <a:ext cx="2852472" cy="31209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1800" b="1" dirty="0">
                <a:solidFill>
                  <a:schemeClr val="tx1"/>
                </a:solidFill>
              </a:rPr>
              <a:t>The system includes</a:t>
            </a:r>
            <a:endParaRPr lang="en-US" sz="1800" b="1" dirty="0">
              <a:solidFill>
                <a:schemeClr val="tx1"/>
              </a:solidFill>
            </a:endParaRPr>
          </a:p>
        </p:txBody>
      </p:sp>
      <p:sp>
        <p:nvSpPr>
          <p:cNvPr id="9" name="Content Placeholder 12">
            <a:extLst>
              <a:ext uri="{FF2B5EF4-FFF2-40B4-BE49-F238E27FC236}">
                <a16:creationId xmlns:a16="http://schemas.microsoft.com/office/drawing/2014/main" id="{8B914833-29F2-47BF-9009-65A9A33E4DC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12427" y="1217511"/>
            <a:ext cx="3089264" cy="2444529"/>
          </a:xfrm>
        </p:spPr>
        <p:txBody>
          <a:bodyPr/>
          <a:lstStyle/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/>
              <a:t>4608 nodes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/>
              <a:t>Dual-rail Mellanox EDR InfiniBand network</a:t>
            </a:r>
          </a:p>
          <a:p>
            <a:pPr lvl="1"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sz="1800" dirty="0"/>
              <a:t>250 PB IBM Spectrum Scale file system transferring data at 2.5 TB/s</a:t>
            </a:r>
          </a:p>
        </p:txBody>
      </p:sp>
      <p:pic>
        <p:nvPicPr>
          <p:cNvPr id="10" name="Picture 2" descr="C:\Users\aib\Dropbox (ORNL)\Photos\Computers\Summit\IMG_1800.JPG">
            <a:extLst>
              <a:ext uri="{FF2B5EF4-FFF2-40B4-BE49-F238E27FC236}">
                <a16:creationId xmlns:a16="http://schemas.microsoft.com/office/drawing/2014/main" id="{15988A3A-E26D-4FEA-9043-87FB2B46A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1" y="3810000"/>
            <a:ext cx="8992687" cy="287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3">
            <a:extLst>
              <a:ext uri="{FF2B5EF4-FFF2-40B4-BE49-F238E27FC236}">
                <a16:creationId xmlns:a16="http://schemas.microsoft.com/office/drawing/2014/main" id="{52AA9C78-418E-5840-93D6-EDFFCD16626E}"/>
              </a:ext>
            </a:extLst>
          </p:cNvPr>
          <p:cNvGrpSpPr/>
          <p:nvPr/>
        </p:nvGrpSpPr>
        <p:grpSpPr>
          <a:xfrm>
            <a:off x="7550883" y="341855"/>
            <a:ext cx="1278791" cy="552570"/>
            <a:chOff x="2396360" y="23092"/>
            <a:chExt cx="2000788" cy="877415"/>
          </a:xfrm>
        </p:grpSpPr>
        <p:sp>
          <p:nvSpPr>
            <p:cNvPr id="12" name="Rectangle 1">
              <a:extLst>
                <a:ext uri="{FF2B5EF4-FFF2-40B4-BE49-F238E27FC236}">
                  <a16:creationId xmlns:a16="http://schemas.microsoft.com/office/drawing/2014/main" id="{5EBD4A71-86FE-7549-B537-C109EAAE42E5}"/>
                </a:ext>
              </a:extLst>
            </p:cNvPr>
            <p:cNvSpPr/>
            <p:nvPr/>
          </p:nvSpPr>
          <p:spPr>
            <a:xfrm>
              <a:off x="2396360" y="23092"/>
              <a:ext cx="2000788" cy="877415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/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08" tIns="45708" rIns="45708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US" dirty="0">
                <a:solidFill>
                  <a:schemeClr val="tx1"/>
                </a:solidFill>
              </a:endParaRPr>
            </a:p>
          </p:txBody>
        </p:sp>
        <p:pic>
          <p:nvPicPr>
            <p:cNvPr id="13" name="Picture 3">
              <a:extLst>
                <a:ext uri="{FF2B5EF4-FFF2-40B4-BE49-F238E27FC236}">
                  <a16:creationId xmlns:a16="http://schemas.microsoft.com/office/drawing/2014/main" id="{54FF5F4F-7A81-4583-8E44-332DF496AB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tretch>
              <a:fillRect/>
            </a:stretch>
          </p:blipFill>
          <p:spPr bwMode="auto">
            <a:xfrm>
              <a:off x="2513095" y="94323"/>
              <a:ext cx="1800087" cy="761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00" name="Picture 4" descr="Manufacturing Demonstration Facility (MDF) at Oak Ridge National Laboratory  | Department of Energ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2350" y="249173"/>
            <a:ext cx="1158819" cy="77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FC39392C-7B72-484C-84A8-7C50A96700AA}"/>
              </a:ext>
            </a:extLst>
          </p:cNvPr>
          <p:cNvSpPr txBox="1">
            <a:spLocks/>
          </p:cNvSpPr>
          <p:nvPr/>
        </p:nvSpPr>
        <p:spPr>
          <a:xfrm>
            <a:off x="3501433" y="3521613"/>
            <a:ext cx="2854100" cy="31209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en-US" sz="1800" b="1" dirty="0"/>
              <a:t>User https://docs.olcf.ornl.gov/</a:t>
            </a:r>
          </a:p>
        </p:txBody>
      </p:sp>
    </p:spTree>
    <p:extLst>
      <p:ext uri="{BB962C8B-B14F-4D97-AF65-F5344CB8AC3E}">
        <p14:creationId xmlns:p14="http://schemas.microsoft.com/office/powerpoint/2010/main" val="2854964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214" y="2703081"/>
            <a:ext cx="7886700" cy="1325563"/>
          </a:xfrm>
        </p:spPr>
        <p:txBody>
          <a:bodyPr/>
          <a:lstStyle/>
          <a:p>
            <a:r>
              <a:rPr lang="zh-CN" altLang="en-US" dirty="0"/>
              <a:t>超级计算机能干什么？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6468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超级计算机能干什么（传统）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44824" y="1619898"/>
            <a:ext cx="3277423" cy="1324924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1851CC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sp>
        <p:nvSpPr>
          <p:cNvPr id="5" name="Oval 6"/>
          <p:cNvSpPr>
            <a:spLocks noChangeArrowheads="1"/>
          </p:cNvSpPr>
          <p:nvPr/>
        </p:nvSpPr>
        <p:spPr bwMode="auto">
          <a:xfrm>
            <a:off x="642460" y="1709738"/>
            <a:ext cx="3272109" cy="1235084"/>
          </a:xfrm>
          <a:prstGeom prst="ellipse">
            <a:avLst/>
          </a:prstGeom>
          <a:gradFill rotWithShape="0">
            <a:gsLst>
              <a:gs pos="0">
                <a:schemeClr val="bg1"/>
              </a:gs>
              <a:gs pos="100000">
                <a:srgbClr val="FF4530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grpSp>
        <p:nvGrpSpPr>
          <p:cNvPr id="6" name="Group 2"/>
          <p:cNvGrpSpPr/>
          <p:nvPr/>
        </p:nvGrpSpPr>
        <p:grpSpPr>
          <a:xfrm>
            <a:off x="2748666" y="4876800"/>
            <a:ext cx="3652134" cy="1447800"/>
            <a:chOff x="2818803" y="5029402"/>
            <a:chExt cx="3880734" cy="1305875"/>
          </a:xfrm>
        </p:grpSpPr>
        <p:sp>
          <p:nvSpPr>
            <p:cNvPr id="7" name="Oval 4"/>
            <p:cNvSpPr>
              <a:spLocks noChangeArrowheads="1"/>
            </p:cNvSpPr>
            <p:nvPr/>
          </p:nvSpPr>
          <p:spPr bwMode="auto">
            <a:xfrm>
              <a:off x="2818803" y="5029402"/>
              <a:ext cx="3880734" cy="1305875"/>
            </a:xfrm>
            <a:prstGeom prst="ellipse">
              <a:avLst/>
            </a:prstGeom>
            <a:gradFill rotWithShape="0">
              <a:gsLst>
                <a:gs pos="0">
                  <a:schemeClr val="bg1"/>
                </a:gs>
                <a:gs pos="100000">
                  <a:srgbClr val="D58E00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504258" y="5413483"/>
              <a:ext cx="3022031" cy="585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0488" tIns="44450" rIns="90488" bIns="44450"/>
            <a:lstStyle/>
            <a:p>
              <a:pPr indent="3175">
                <a:spcBef>
                  <a:spcPct val="20000"/>
                </a:spcBef>
                <a:buClr>
                  <a:srgbClr val="0026A0"/>
                </a:buClr>
                <a:buSzPct val="85000"/>
                <a:buFont typeface="Wingdings" charset="0"/>
                <a:buNone/>
              </a:pPr>
              <a:r>
                <a:rPr lang="zh-CN" altLang="en-US" sz="3200" b="1" dirty="0"/>
                <a:t>  模拟仿真</a:t>
              </a:r>
              <a:endParaRPr lang="en-US" sz="3200" b="1" dirty="0"/>
            </a:p>
          </p:txBody>
        </p:sp>
      </p:grp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20163" y="1983866"/>
            <a:ext cx="2252211" cy="43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indent="3175">
              <a:spcBef>
                <a:spcPct val="20000"/>
              </a:spcBef>
              <a:buClr>
                <a:srgbClr val="0026A0"/>
              </a:buClr>
              <a:buSzPct val="85000"/>
              <a:buFont typeface="Wingdings" charset="0"/>
              <a:buNone/>
            </a:pPr>
            <a:r>
              <a:rPr lang="zh-CN" altLang="en-US" sz="3200" b="1" dirty="0"/>
              <a:t>      理论</a:t>
            </a:r>
            <a:endParaRPr lang="en-US" sz="3200" b="1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5113196" y="1986879"/>
            <a:ext cx="2940680" cy="448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indent="3175">
              <a:spcBef>
                <a:spcPct val="20000"/>
              </a:spcBef>
              <a:buClr>
                <a:srgbClr val="0026A0"/>
              </a:buClr>
              <a:buSzPct val="85000"/>
              <a:buFont typeface="Wingdings" charset="0"/>
              <a:buNone/>
            </a:pPr>
            <a:r>
              <a:rPr lang="zh-CN" altLang="en-US" sz="3200" b="1" dirty="0"/>
              <a:t>         实验</a:t>
            </a:r>
            <a:endParaRPr lang="en-US" sz="3200" b="1" dirty="0"/>
          </a:p>
        </p:txBody>
      </p:sp>
      <p:sp>
        <p:nvSpPr>
          <p:cNvPr id="11" name="AutoShape 10"/>
          <p:cNvSpPr>
            <a:spLocks noChangeArrowheads="1"/>
          </p:cNvSpPr>
          <p:nvPr/>
        </p:nvSpPr>
        <p:spPr bwMode="auto">
          <a:xfrm rot="17984943">
            <a:off x="2770883" y="1977585"/>
            <a:ext cx="2929558" cy="2604732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66FF66"/>
              </a:gs>
              <a:gs pos="100000">
                <a:srgbClr val="2F762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 anchor="ctr"/>
          <a:lstStyle/>
          <a:p>
            <a:pPr eaLnBrk="0" hangingPunct="0"/>
            <a:endParaRPr lang="en-US" sz="1900" b="1">
              <a:latin typeface="Times" charset="0"/>
            </a:endParaRP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2424983" y="3402762"/>
            <a:ext cx="4400215" cy="43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indent="3175">
              <a:spcBef>
                <a:spcPct val="20000"/>
              </a:spcBef>
              <a:buClr>
                <a:srgbClr val="0026A0"/>
              </a:buClr>
              <a:buSzPct val="85000"/>
              <a:buFont typeface="Wingdings" charset="0"/>
              <a:buNone/>
            </a:pPr>
            <a:r>
              <a:rPr lang="zh-CN" altLang="en-US" sz="3200" b="1" dirty="0"/>
              <a:t>    科学的“三大支柱”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30553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超级计算机能干什么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超级计算机对科学发现、技术创新、产业革命的重要作用</a:t>
            </a:r>
          </a:p>
          <a:p>
            <a:pPr lvl="1"/>
            <a:r>
              <a:rPr lang="zh-CN" altLang="en-US" dirty="0"/>
              <a:t>高性能计算：是科学研究的三大手段之一</a:t>
            </a:r>
          </a:p>
          <a:p>
            <a:pPr lvl="1"/>
            <a:r>
              <a:rPr lang="zh-CN" altLang="en-US" dirty="0"/>
              <a:t>大数据处理：正成为科学研究的第四范式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39" y="3429000"/>
            <a:ext cx="4785879" cy="31420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D439F19-3FD0-43E6-A175-24DDF0D626E0}"/>
              </a:ext>
            </a:extLst>
          </p:cNvPr>
          <p:cNvSpPr txBox="1"/>
          <p:nvPr/>
        </p:nvSpPr>
        <p:spPr>
          <a:xfrm>
            <a:off x="5989651" y="3960491"/>
            <a:ext cx="219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https://www.iter.org/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0D48C0-5940-4C31-9969-20A216579A0E}"/>
              </a:ext>
            </a:extLst>
          </p:cNvPr>
          <p:cNvSpPr/>
          <p:nvPr/>
        </p:nvSpPr>
        <p:spPr>
          <a:xfrm>
            <a:off x="5909707" y="4539291"/>
            <a:ext cx="327672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Example: </a:t>
            </a:r>
          </a:p>
          <a:p>
            <a:r>
              <a:rPr lang="en-US" dirty="0"/>
              <a:t>ITER ("The Way" in Latin) is one of the most ambitious energy projects in the world today.</a:t>
            </a:r>
          </a:p>
        </p:txBody>
      </p:sp>
    </p:spTree>
    <p:extLst>
      <p:ext uri="{BB962C8B-B14F-4D97-AF65-F5344CB8AC3E}">
        <p14:creationId xmlns:p14="http://schemas.microsoft.com/office/powerpoint/2010/main" val="4380042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超级计算机能干什么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超级计算可以帮助人们解决一系列重要问题</a:t>
            </a:r>
          </a:p>
          <a:p>
            <a:pPr lvl="1"/>
            <a:r>
              <a:rPr lang="zh-CN" altLang="en-US" dirty="0"/>
              <a:t>尺度超大 </a:t>
            </a:r>
            <a:r>
              <a:rPr lang="en-US" dirty="0"/>
              <a:t>Too big</a:t>
            </a:r>
          </a:p>
          <a:p>
            <a:pPr lvl="1"/>
            <a:r>
              <a:rPr lang="zh-CN" altLang="en-US" dirty="0"/>
              <a:t>尺度超小 </a:t>
            </a:r>
            <a:r>
              <a:rPr lang="en-US" dirty="0"/>
              <a:t>Too small</a:t>
            </a:r>
          </a:p>
          <a:p>
            <a:pPr lvl="1"/>
            <a:r>
              <a:rPr lang="zh-CN" altLang="en-US" dirty="0"/>
              <a:t>时变超快 </a:t>
            </a:r>
            <a:r>
              <a:rPr lang="en-US" dirty="0"/>
              <a:t>Too fast</a:t>
            </a:r>
          </a:p>
          <a:p>
            <a:pPr lvl="1"/>
            <a:r>
              <a:rPr lang="zh-CN" altLang="en-US" dirty="0"/>
              <a:t>时变超慢 </a:t>
            </a:r>
            <a:r>
              <a:rPr lang="en-US" dirty="0"/>
              <a:t>Too slow</a:t>
            </a:r>
          </a:p>
          <a:p>
            <a:pPr lvl="1"/>
            <a:r>
              <a:rPr lang="zh-CN" altLang="en-US" dirty="0"/>
              <a:t>过程超昂贵 </a:t>
            </a:r>
            <a:r>
              <a:rPr lang="en-US" dirty="0"/>
              <a:t>Too expensive</a:t>
            </a:r>
          </a:p>
          <a:p>
            <a:pPr lvl="1"/>
            <a:r>
              <a:rPr lang="zh-CN" altLang="en-US" dirty="0"/>
              <a:t>过程超危险 </a:t>
            </a:r>
            <a:r>
              <a:rPr lang="en-US" dirty="0"/>
              <a:t>Too dangerous</a:t>
            </a:r>
          </a:p>
        </p:txBody>
      </p:sp>
    </p:spTree>
    <p:extLst>
      <p:ext uri="{BB962C8B-B14F-4D97-AF65-F5344CB8AC3E}">
        <p14:creationId xmlns:p14="http://schemas.microsoft.com/office/powerpoint/2010/main" val="183747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超级计算机能干什么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20"/>
          <p:cNvGrpSpPr/>
          <p:nvPr/>
        </p:nvGrpSpPr>
        <p:grpSpPr>
          <a:xfrm>
            <a:off x="4603173" y="3219927"/>
            <a:ext cx="1998521" cy="1726727"/>
            <a:chOff x="4572000" y="2921268"/>
            <a:chExt cx="1998521" cy="1726727"/>
          </a:xfrm>
        </p:grpSpPr>
        <p:pic>
          <p:nvPicPr>
            <p:cNvPr id="5" name="Picture 18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572000" y="2921268"/>
              <a:ext cx="1895825" cy="1645920"/>
            </a:xfrm>
            <a:prstGeom prst="round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977207" y="4141955"/>
              <a:ext cx="1593314" cy="50604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FFFFFF"/>
                  </a:solidFill>
                </a:rPr>
                <a:t>Combustion</a:t>
              </a:r>
              <a:endParaRPr lang="en-US" sz="20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4603173" y="4946859"/>
            <a:ext cx="1938120" cy="1655627"/>
            <a:chOff x="6858000" y="1214388"/>
            <a:chExt cx="1938120" cy="1655627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58000" y="1214388"/>
              <a:ext cx="1895825" cy="1645920"/>
            </a:xfrm>
            <a:prstGeom prst="round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7203996" y="2460683"/>
              <a:ext cx="1592124" cy="409332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Genomics</a:t>
              </a:r>
              <a:endParaRPr lang="en-US" sz="20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5973" y="4946859"/>
            <a:ext cx="1895825" cy="1645920"/>
            <a:chOff x="4572000" y="4643388"/>
            <a:chExt cx="1895825" cy="1645920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t="-1"/>
            <a:stretch/>
          </p:blipFill>
          <p:spPr>
            <a:xfrm>
              <a:off x="4572000" y="4643388"/>
              <a:ext cx="1895825" cy="1645920"/>
            </a:xfrm>
            <a:prstGeom prst="roundRect">
              <a:avLst/>
            </a:prstGeom>
          </p:spPr>
        </p:pic>
        <p:sp>
          <p:nvSpPr>
            <p:cNvPr id="12" name="Content Placeholder 2"/>
            <p:cNvSpPr txBox="1">
              <a:spLocks/>
            </p:cNvSpPr>
            <p:nvPr/>
          </p:nvSpPr>
          <p:spPr>
            <a:xfrm>
              <a:off x="4724400" y="5862588"/>
              <a:ext cx="1653286" cy="332473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FFFFFF"/>
                  </a:solidFill>
                </a:rPr>
                <a:t>Chemistry</a:t>
              </a:r>
              <a:endParaRPr lang="en-US" sz="20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3" name="Group 45"/>
          <p:cNvGrpSpPr/>
          <p:nvPr/>
        </p:nvGrpSpPr>
        <p:grpSpPr>
          <a:xfrm>
            <a:off x="6889173" y="1517859"/>
            <a:ext cx="1915144" cy="1752600"/>
            <a:chOff x="304800" y="4648200"/>
            <a:chExt cx="1915144" cy="1752600"/>
          </a:xfrm>
        </p:grpSpPr>
        <p:grpSp>
          <p:nvGrpSpPr>
            <p:cNvPr id="14" name="Group 42"/>
            <p:cNvGrpSpPr/>
            <p:nvPr/>
          </p:nvGrpSpPr>
          <p:grpSpPr>
            <a:xfrm>
              <a:off x="304800" y="4648200"/>
              <a:ext cx="1915144" cy="1676399"/>
              <a:chOff x="381000" y="2819401"/>
              <a:chExt cx="1915144" cy="1676399"/>
            </a:xfrm>
          </p:grpSpPr>
          <p:sp>
            <p:nvSpPr>
              <p:cNvPr id="16" name="Rounded Rectangle 43"/>
              <p:cNvSpPr/>
              <p:nvPr/>
            </p:nvSpPr>
            <p:spPr>
              <a:xfrm>
                <a:off x="393192" y="2819401"/>
                <a:ext cx="1892808" cy="1645920"/>
              </a:xfrm>
              <a:prstGeom prst="round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Picture 44"/>
              <p:cNvPicPr>
                <a:picLocks noChangeAspect="1"/>
              </p:cNvPicPr>
              <p:nvPr/>
            </p:nvPicPr>
            <p:blipFill rotWithShape="1">
              <a:blip r:embed="rId5" cstate="screen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0" b="100000" l="0" r="9782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1000" y="2895600"/>
                <a:ext cx="1915144" cy="1600200"/>
              </a:xfrm>
              <a:prstGeom prst="rect">
                <a:avLst/>
              </a:prstGeom>
            </p:spPr>
          </p:pic>
        </p:grpSp>
        <p:sp>
          <p:nvSpPr>
            <p:cNvPr id="15" name="Content Placeholder 2"/>
            <p:cNvSpPr txBox="1">
              <a:spLocks/>
            </p:cNvSpPr>
            <p:nvPr/>
          </p:nvSpPr>
          <p:spPr>
            <a:xfrm>
              <a:off x="360248" y="5894760"/>
              <a:ext cx="1392352" cy="50604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FFFFFF"/>
                  </a:solidFill>
                </a:rPr>
                <a:t>Climate</a:t>
              </a:r>
              <a:endParaRPr lang="en-US" sz="20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8" name="Group 41"/>
          <p:cNvGrpSpPr/>
          <p:nvPr/>
        </p:nvGrpSpPr>
        <p:grpSpPr>
          <a:xfrm>
            <a:off x="342100" y="1463942"/>
            <a:ext cx="1895825" cy="1645920"/>
            <a:chOff x="310927" y="1165283"/>
            <a:chExt cx="1895825" cy="1645920"/>
          </a:xfrm>
        </p:grpSpPr>
        <p:pic>
          <p:nvPicPr>
            <p:cNvPr id="19" name="Picture 23"/>
            <p:cNvPicPr>
              <a:picLocks noChangeAspect="1"/>
            </p:cNvPicPr>
            <p:nvPr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0927" y="1165283"/>
              <a:ext cx="1895825" cy="1645920"/>
            </a:xfrm>
            <a:prstGeom prst="roundRect">
              <a:avLst/>
            </a:prstGeom>
            <a:effectLst/>
          </p:spPr>
        </p:pic>
        <p:sp>
          <p:nvSpPr>
            <p:cNvPr id="20" name="Content Placeholder 2"/>
            <p:cNvSpPr txBox="1">
              <a:spLocks/>
            </p:cNvSpPr>
            <p:nvPr/>
          </p:nvSpPr>
          <p:spPr>
            <a:xfrm>
              <a:off x="429463" y="2394937"/>
              <a:ext cx="1694920" cy="38248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 fontScale="92500"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Accelerators</a:t>
              </a:r>
              <a:endParaRPr lang="en-US" sz="20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13"/>
          <p:cNvGrpSpPr/>
          <p:nvPr/>
        </p:nvGrpSpPr>
        <p:grpSpPr>
          <a:xfrm>
            <a:off x="4603173" y="1517859"/>
            <a:ext cx="1895825" cy="1708307"/>
            <a:chOff x="2514600" y="4643388"/>
            <a:chExt cx="1895825" cy="1708307"/>
          </a:xfrm>
        </p:grpSpPr>
        <p:pic>
          <p:nvPicPr>
            <p:cNvPr id="22" name="Picture 27"/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343"/>
            <a:stretch/>
          </p:blipFill>
          <p:spPr>
            <a:xfrm>
              <a:off x="2514600" y="4643388"/>
              <a:ext cx="1895825" cy="1645920"/>
            </a:xfrm>
            <a:prstGeom prst="roundRect">
              <a:avLst/>
            </a:prstGeom>
          </p:spPr>
        </p:pic>
        <p:sp>
          <p:nvSpPr>
            <p:cNvPr id="23" name="Content Placeholder 2"/>
            <p:cNvSpPr txBox="1">
              <a:spLocks/>
            </p:cNvSpPr>
            <p:nvPr/>
          </p:nvSpPr>
          <p:spPr>
            <a:xfrm>
              <a:off x="2514601" y="5845655"/>
              <a:ext cx="1874104" cy="50604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FFFFFF"/>
                  </a:solidFill>
                </a:rPr>
                <a:t>Astrophysics</a:t>
              </a:r>
              <a:endParaRPr lang="en-US" sz="20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15"/>
          <p:cNvGrpSpPr/>
          <p:nvPr/>
        </p:nvGrpSpPr>
        <p:grpSpPr>
          <a:xfrm>
            <a:off x="335973" y="3189447"/>
            <a:ext cx="1931997" cy="1757412"/>
            <a:chOff x="304800" y="2890788"/>
            <a:chExt cx="1931997" cy="1757412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 rotWithShape="1"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04800" y="2890788"/>
              <a:ext cx="1895825" cy="1645920"/>
            </a:xfrm>
            <a:prstGeom prst="roundRect">
              <a:avLst/>
            </a:prstGeom>
          </p:spPr>
        </p:pic>
        <p:sp>
          <p:nvSpPr>
            <p:cNvPr id="26" name="Content Placeholder 2"/>
            <p:cNvSpPr txBox="1">
              <a:spLocks/>
            </p:cNvSpPr>
            <p:nvPr/>
          </p:nvSpPr>
          <p:spPr>
            <a:xfrm>
              <a:off x="605076" y="4142160"/>
              <a:ext cx="1631721" cy="50604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FFFFFF"/>
                  </a:solidFill>
                </a:rPr>
                <a:t>Cosmology</a:t>
              </a:r>
              <a:endParaRPr lang="en-US" sz="20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21"/>
          <p:cNvGrpSpPr/>
          <p:nvPr/>
        </p:nvGrpSpPr>
        <p:grpSpPr>
          <a:xfrm>
            <a:off x="2469573" y="1496175"/>
            <a:ext cx="2078796" cy="1710858"/>
            <a:chOff x="2438400" y="1197516"/>
            <a:chExt cx="2078796" cy="1710858"/>
          </a:xfrm>
        </p:grpSpPr>
        <p:pic>
          <p:nvPicPr>
            <p:cNvPr id="28" name="Picture 30"/>
            <p:cNvPicPr>
              <a:picLocks noChangeAspect="1"/>
            </p:cNvPicPr>
            <p:nvPr/>
          </p:nvPicPr>
          <p:blipFill rotWithShape="1"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"/>
            <a:stretch/>
          </p:blipFill>
          <p:spPr>
            <a:xfrm>
              <a:off x="2438400" y="1197516"/>
              <a:ext cx="1901952" cy="1645920"/>
            </a:xfrm>
            <a:prstGeom prst="roundRect">
              <a:avLst/>
            </a:prstGeom>
          </p:spPr>
        </p:pic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2556939" y="2402334"/>
              <a:ext cx="1960257" cy="506040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FFFFFF"/>
                  </a:solidFill>
                </a:rPr>
                <a:t>Subsurface</a:t>
              </a:r>
              <a:endParaRPr lang="en-US" sz="20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2"/>
          <p:cNvGrpSpPr/>
          <p:nvPr/>
        </p:nvGrpSpPr>
        <p:grpSpPr>
          <a:xfrm>
            <a:off x="6889173" y="3270459"/>
            <a:ext cx="1895825" cy="1645920"/>
            <a:chOff x="4572000" y="1214388"/>
            <a:chExt cx="1895825" cy="1645920"/>
          </a:xfrm>
        </p:grpSpPr>
        <p:sp>
          <p:nvSpPr>
            <p:cNvPr id="31" name="Rounded Rectangle 34"/>
            <p:cNvSpPr>
              <a:spLocks noChangeAspect="1"/>
            </p:cNvSpPr>
            <p:nvPr/>
          </p:nvSpPr>
          <p:spPr>
            <a:xfrm>
              <a:off x="4572000" y="1214388"/>
              <a:ext cx="1895825" cy="1645920"/>
            </a:xfrm>
            <a:prstGeom prst="roundRect">
              <a:avLst/>
            </a:prstGeom>
            <a:blipFill>
              <a:blip r:embed="rId11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scene3d>
              <a:camera prst="orthographicFront"/>
              <a:lightRig rig="chilly" dir="t"/>
            </a:scene3d>
            <a:sp3d z="-25700" extrusionH="63500" contourW="12700" prstMaterial="matte">
              <a:contourClr>
                <a:schemeClr val="lt1"/>
              </a:contourClr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4">
                <a:tint val="50000"/>
                <a:hueOff val="3779601"/>
                <a:satOff val="4379"/>
                <a:lumOff val="4806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4781146" y="2460686"/>
              <a:ext cx="1686677" cy="38248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Earthquakes</a:t>
              </a:r>
              <a:endParaRPr lang="en-US" sz="20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19"/>
          <p:cNvGrpSpPr/>
          <p:nvPr/>
        </p:nvGrpSpPr>
        <p:grpSpPr>
          <a:xfrm>
            <a:off x="2469573" y="3189447"/>
            <a:ext cx="2035382" cy="1645920"/>
            <a:chOff x="2438400" y="2890788"/>
            <a:chExt cx="2035382" cy="1645920"/>
          </a:xfrm>
        </p:grpSpPr>
        <p:pic>
          <p:nvPicPr>
            <p:cNvPr id="34" name="Picture 6"/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38400" y="2890788"/>
              <a:ext cx="1895825" cy="1645920"/>
            </a:xfrm>
            <a:prstGeom prst="roundRect">
              <a:avLst/>
            </a:prstGeom>
          </p:spPr>
        </p:pic>
        <p:sp>
          <p:nvSpPr>
            <p:cNvPr id="35" name="Content Placeholder 2"/>
            <p:cNvSpPr txBox="1">
              <a:spLocks/>
            </p:cNvSpPr>
            <p:nvPr/>
          </p:nvSpPr>
          <p:spPr>
            <a:xfrm>
              <a:off x="2499482" y="4118454"/>
              <a:ext cx="1974300" cy="416267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rgbClr val="FFFFFF"/>
                  </a:solidFill>
                </a:rPr>
                <a:t>Carbon Capture</a:t>
              </a:r>
              <a:endParaRPr lang="en-US" sz="2000" b="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6" name="Group 52"/>
          <p:cNvGrpSpPr/>
          <p:nvPr/>
        </p:nvGrpSpPr>
        <p:grpSpPr>
          <a:xfrm>
            <a:off x="6789695" y="4966737"/>
            <a:ext cx="2094486" cy="1626041"/>
            <a:chOff x="-1379053" y="4196354"/>
            <a:chExt cx="1487271" cy="1273112"/>
          </a:xfrm>
        </p:grpSpPr>
        <p:pic>
          <p:nvPicPr>
            <p:cNvPr id="37" name="Picture 53"/>
            <p:cNvPicPr>
              <a:picLocks noChangeAspect="1"/>
            </p:cNvPicPr>
            <p:nvPr/>
          </p:nvPicPr>
          <p:blipFill rotWithShape="1">
            <a:blip r:embed="rId13"/>
            <a:srcRect l="8120"/>
            <a:stretch/>
          </p:blipFill>
          <p:spPr>
            <a:xfrm>
              <a:off x="-1379053" y="4196354"/>
              <a:ext cx="1429030" cy="1273112"/>
            </a:xfrm>
            <a:prstGeom prst="roundRect">
              <a:avLst/>
            </a:prstGeom>
          </p:spPr>
        </p:pic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-1200197" y="4963903"/>
              <a:ext cx="1308415" cy="272701"/>
            </a:xfrm>
            <a:prstGeom prst="rect">
              <a:avLst/>
            </a:prstGeom>
            <a:noFill/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800" dirty="0">
                  <a:solidFill>
                    <a:schemeClr val="bg1"/>
                  </a:solidFill>
                </a:rPr>
                <a:t>Photon Science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Group 55"/>
          <p:cNvGrpSpPr/>
          <p:nvPr/>
        </p:nvGrpSpPr>
        <p:grpSpPr>
          <a:xfrm>
            <a:off x="2469573" y="4967450"/>
            <a:ext cx="1895825" cy="1637073"/>
            <a:chOff x="6383523" y="5165226"/>
            <a:chExt cx="1186539" cy="1024814"/>
          </a:xfrm>
        </p:grpSpPr>
        <p:pic>
          <p:nvPicPr>
            <p:cNvPr id="40" name="Picture 56"/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383523" y="5165226"/>
              <a:ext cx="1186539" cy="1001040"/>
            </a:xfrm>
            <a:prstGeom prst="roundRect">
              <a:avLst/>
            </a:prstGeom>
          </p:spPr>
        </p:pic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6676496" y="5902767"/>
              <a:ext cx="748965" cy="287273"/>
            </a:xfrm>
            <a:prstGeom prst="rect">
              <a:avLst/>
            </a:prstGeom>
            <a:solidFill>
              <a:schemeClr val="bg1">
                <a:lumMod val="50000"/>
                <a:alpha val="47000"/>
              </a:schemeClr>
            </a:solidFill>
            <a:effectLst>
              <a:glow rad="101600">
                <a:schemeClr val="bg1">
                  <a:lumMod val="50000"/>
                  <a:alpha val="19000"/>
                </a:schemeClr>
              </a:glow>
            </a:effectLst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>
                  <a:solidFill>
                    <a:schemeClr val="bg1"/>
                  </a:solidFill>
                </a:rPr>
                <a:t>Urban</a:t>
              </a:r>
              <a:endParaRPr lang="en-US" sz="2000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32070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超级计算机的应用领域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1917123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气候环境</a:t>
            </a:r>
          </a:p>
          <a:p>
            <a:r>
              <a:rPr lang="zh-CN" altLang="en-US" dirty="0"/>
              <a:t>天文物理</a:t>
            </a:r>
          </a:p>
          <a:p>
            <a:r>
              <a:rPr lang="zh-CN" altLang="en-US" dirty="0"/>
              <a:t>新型能源</a:t>
            </a:r>
          </a:p>
          <a:p>
            <a:r>
              <a:rPr lang="zh-CN" altLang="en-US" dirty="0"/>
              <a:t>材料化工</a:t>
            </a:r>
          </a:p>
          <a:p>
            <a:r>
              <a:rPr lang="zh-CN" altLang="en-US" dirty="0"/>
              <a:t>航空航天</a:t>
            </a:r>
          </a:p>
          <a:p>
            <a:r>
              <a:rPr lang="zh-CN" altLang="en-US" dirty="0"/>
              <a:t>工程设计</a:t>
            </a:r>
          </a:p>
          <a:p>
            <a:r>
              <a:rPr lang="zh-CN" altLang="en-US" dirty="0"/>
              <a:t>石油勘探</a:t>
            </a:r>
          </a:p>
          <a:p>
            <a:r>
              <a:rPr lang="zh-CN" altLang="en-US" dirty="0"/>
              <a:t>生命科学</a:t>
            </a:r>
            <a:endParaRPr lang="en-US" altLang="zh-CN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3191740" y="1825625"/>
            <a:ext cx="23466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智慧城市</a:t>
            </a:r>
          </a:p>
          <a:p>
            <a:r>
              <a:rPr lang="zh-CN" altLang="en-US" dirty="0"/>
              <a:t>金融分析</a:t>
            </a:r>
          </a:p>
          <a:p>
            <a:r>
              <a:rPr lang="zh-CN" altLang="en-US" dirty="0"/>
              <a:t>互</a:t>
            </a:r>
            <a:r>
              <a:rPr lang="en-US" altLang="zh-CN" dirty="0"/>
              <a:t>/</a:t>
            </a:r>
            <a:r>
              <a:rPr lang="zh-CN" altLang="en-US" dirty="0"/>
              <a:t>物联网</a:t>
            </a:r>
          </a:p>
          <a:p>
            <a:r>
              <a:rPr lang="zh-CN" altLang="en-US" dirty="0"/>
              <a:t>智能交通</a:t>
            </a:r>
          </a:p>
          <a:p>
            <a:r>
              <a:rPr lang="zh-CN" altLang="en-US" dirty="0"/>
              <a:t>动漫渲染</a:t>
            </a:r>
          </a:p>
          <a:p>
            <a:r>
              <a:rPr lang="zh-CN" altLang="en-US" dirty="0"/>
              <a:t>人工智能</a:t>
            </a:r>
          </a:p>
          <a:p>
            <a:r>
              <a:rPr lang="zh-CN" altLang="en-US" dirty="0"/>
              <a:t>测绘分析</a:t>
            </a:r>
          </a:p>
          <a:p>
            <a:r>
              <a:rPr lang="zh-CN" altLang="en-US" dirty="0"/>
              <a:t>精准医疗</a:t>
            </a:r>
            <a:endParaRPr 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842" y="1529629"/>
            <a:ext cx="942975" cy="8477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402" y="2437574"/>
            <a:ext cx="1007855" cy="10030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234" y="3541857"/>
            <a:ext cx="1282190" cy="8075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92" y="4414515"/>
            <a:ext cx="904875" cy="8953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367" y="5333783"/>
            <a:ext cx="923925" cy="866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2729" y="1565677"/>
            <a:ext cx="1208103" cy="66285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6718" y="2406401"/>
            <a:ext cx="1000125" cy="838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05293" y="3518461"/>
            <a:ext cx="942975" cy="94297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51905" y="4542237"/>
            <a:ext cx="1449751" cy="7364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4818" y="5359493"/>
            <a:ext cx="9239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533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7477" y="2495263"/>
            <a:ext cx="7886700" cy="1325563"/>
          </a:xfrm>
        </p:spPr>
        <p:txBody>
          <a:bodyPr/>
          <a:lstStyle/>
          <a:p>
            <a:r>
              <a:rPr lang="zh-CN" altLang="en-US" dirty="0"/>
              <a:t>中国超算的发展之路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57522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中国超算的发展之路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79418"/>
            <a:ext cx="7886700" cy="4597545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高性能计算是战略性、前沿性的高技术</a:t>
            </a:r>
          </a:p>
          <a:p>
            <a:pPr lvl="1"/>
            <a:r>
              <a:rPr lang="zh-CN" altLang="en-US" dirty="0"/>
              <a:t>国家创新体系的重要组成部分</a:t>
            </a:r>
          </a:p>
          <a:p>
            <a:pPr lvl="1"/>
            <a:r>
              <a:rPr lang="zh-CN" altLang="en-US" dirty="0"/>
              <a:t>产生原始创新和高端技术，影响下游产业</a:t>
            </a:r>
          </a:p>
          <a:p>
            <a:r>
              <a:rPr lang="zh-CN" altLang="en-US" dirty="0"/>
              <a:t>国际态势</a:t>
            </a:r>
          </a:p>
          <a:p>
            <a:r>
              <a:rPr lang="zh-CN" altLang="en-US" dirty="0"/>
              <a:t>美国长期保持领先优势</a:t>
            </a:r>
            <a:endParaRPr lang="en-US" altLang="zh-CN" dirty="0"/>
          </a:p>
          <a:p>
            <a:pPr lvl="1"/>
            <a:r>
              <a:rPr lang="zh-CN" altLang="en-US" dirty="0"/>
              <a:t>顶级水平超级计算机，计划三大</a:t>
            </a:r>
            <a:r>
              <a:rPr lang="en-US" altLang="zh-CN" dirty="0"/>
              <a:t>E</a:t>
            </a:r>
            <a:r>
              <a:rPr lang="zh-CN" altLang="en-US" dirty="0"/>
              <a:t>级高性能计算基础设施</a:t>
            </a:r>
            <a:endParaRPr lang="en-US" altLang="zh-CN" dirty="0"/>
          </a:p>
          <a:p>
            <a:pPr lvl="1"/>
            <a:r>
              <a:rPr lang="zh-CN" altLang="en-US" dirty="0"/>
              <a:t>应用面广，水平高，国家计划持续支持，如最近的</a:t>
            </a:r>
            <a:r>
              <a:rPr lang="en-US" altLang="zh-CN" dirty="0">
                <a:solidFill>
                  <a:srgbClr val="FF0000"/>
                </a:solidFill>
              </a:rPr>
              <a:t>ECP</a:t>
            </a:r>
          </a:p>
          <a:p>
            <a:r>
              <a:rPr lang="zh-CN" altLang="en-US" dirty="0"/>
              <a:t>日本多年紧随美国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en-US" altLang="zh-CN" dirty="0" err="1"/>
              <a:t>Fugaku</a:t>
            </a:r>
            <a:r>
              <a:rPr lang="en-US" altLang="zh-CN" dirty="0"/>
              <a:t>, K-Computer, HPCI</a:t>
            </a:r>
            <a:r>
              <a:rPr lang="zh-CN" altLang="en-US" dirty="0"/>
              <a:t>日本国家计算基础设施，国家持续资</a:t>
            </a:r>
          </a:p>
          <a:p>
            <a:r>
              <a:rPr lang="zh-CN" altLang="en-US" dirty="0"/>
              <a:t>欧盟在基础理论、低功耗超级计算机、应用方面有优势</a:t>
            </a:r>
          </a:p>
          <a:p>
            <a:pPr lvl="1"/>
            <a:r>
              <a:rPr lang="zh-CN" altLang="en-US" dirty="0"/>
              <a:t>低功耗</a:t>
            </a:r>
            <a:r>
              <a:rPr lang="en-US" altLang="zh-CN" dirty="0"/>
              <a:t>E</a:t>
            </a:r>
            <a:r>
              <a:rPr lang="zh-CN" altLang="en-US" dirty="0"/>
              <a:t>级计算机研究，欧洲</a:t>
            </a:r>
            <a:r>
              <a:rPr lang="en-US" altLang="zh-CN" dirty="0"/>
              <a:t>PRACE</a:t>
            </a:r>
            <a:r>
              <a:rPr lang="zh-CN" altLang="en-US" dirty="0"/>
              <a:t>高性能计算基础设施</a:t>
            </a:r>
          </a:p>
          <a:p>
            <a:pPr lvl="1"/>
            <a:r>
              <a:rPr lang="zh-CN" altLang="en-US" dirty="0"/>
              <a:t>大规模仿真应用，欧盟协调主要成员国的力量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42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课程简介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课程对象：没有接触过高性能计算的学生</a:t>
            </a:r>
            <a:endParaRPr lang="en-US" altLang="zh-CN" dirty="0"/>
          </a:p>
          <a:p>
            <a:r>
              <a:rPr lang="zh-CN" altLang="en-US" dirty="0"/>
              <a:t>课程目的：讲解高性能计算的基本软硬件和编程</a:t>
            </a:r>
            <a:endParaRPr lang="en-US" dirty="0"/>
          </a:p>
          <a:p>
            <a:r>
              <a:rPr lang="zh-CN" altLang="en-US" dirty="0"/>
              <a:t>预备知识：</a:t>
            </a:r>
            <a:endParaRPr lang="en-US" altLang="zh-CN" dirty="0"/>
          </a:p>
          <a:p>
            <a:pPr lvl="1"/>
            <a:r>
              <a:rPr lang="zh-CN" altLang="en-US" dirty="0"/>
              <a:t>对计算机的组成有一定的概念（有修过计算机组成原理更好）</a:t>
            </a:r>
            <a:endParaRPr lang="en-US" altLang="zh-CN" dirty="0"/>
          </a:p>
          <a:p>
            <a:pPr lvl="1"/>
            <a:r>
              <a:rPr lang="en-US" altLang="zh-CN" dirty="0"/>
              <a:t>C </a:t>
            </a:r>
            <a:r>
              <a:rPr lang="zh-CN" altLang="en-US" dirty="0"/>
              <a:t>、 </a:t>
            </a:r>
            <a:r>
              <a:rPr lang="en-US" altLang="zh-CN" dirty="0"/>
              <a:t>C++ </a:t>
            </a:r>
            <a:r>
              <a:rPr lang="zh-CN" altLang="en-US" dirty="0"/>
              <a:t>编程</a:t>
            </a:r>
          </a:p>
          <a:p>
            <a:pPr lvl="1"/>
            <a:r>
              <a:rPr lang="zh-CN" altLang="en-US" dirty="0"/>
              <a:t>操作系统（</a:t>
            </a:r>
            <a:r>
              <a:rPr lang="en-US" altLang="zh-CN" dirty="0"/>
              <a:t>Linux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线性代数</a:t>
            </a:r>
            <a:endParaRPr lang="en-US" altLang="zh-CN" dirty="0"/>
          </a:p>
          <a:p>
            <a:r>
              <a:rPr lang="zh-CN" altLang="en-US" dirty="0"/>
              <a:t>课程考核形式：笔试、编程作业（通过课程网站发布）</a:t>
            </a:r>
            <a:endParaRPr lang="en-US" altLang="zh-CN" dirty="0"/>
          </a:p>
          <a:p>
            <a:pPr lvl="1"/>
            <a:r>
              <a:rPr lang="zh-CN" altLang="en-US" dirty="0"/>
              <a:t>考试（</a:t>
            </a:r>
            <a:r>
              <a:rPr lang="en-US" altLang="zh-CN" dirty="0"/>
              <a:t>70%</a:t>
            </a:r>
            <a:r>
              <a:rPr lang="zh-CN" altLang="en-US" dirty="0"/>
              <a:t>）</a:t>
            </a:r>
            <a:r>
              <a:rPr lang="en-US" altLang="zh-CN" dirty="0"/>
              <a:t>+</a:t>
            </a:r>
            <a:r>
              <a:rPr lang="zh-CN" altLang="en-US" dirty="0"/>
              <a:t>平时作业和实验成绩（</a:t>
            </a:r>
            <a:r>
              <a:rPr lang="en-US" altLang="zh-CN" dirty="0"/>
              <a:t>30%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956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中国高性能计算发展战略计划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中国国家</a:t>
            </a:r>
            <a:r>
              <a:rPr lang="en-US" altLang="zh-CN" dirty="0"/>
              <a:t>863</a:t>
            </a:r>
            <a:r>
              <a:rPr lang="zh-CN" altLang="en-US" dirty="0"/>
              <a:t>计划的持续努力</a:t>
            </a:r>
          </a:p>
          <a:p>
            <a:pPr lvl="1"/>
            <a:r>
              <a:rPr lang="en-US" altLang="zh-CN" dirty="0"/>
              <a:t>2002-2005</a:t>
            </a:r>
            <a:r>
              <a:rPr lang="zh-CN" altLang="en-US" dirty="0"/>
              <a:t>年：高性能计算机及核心软件</a:t>
            </a:r>
            <a:r>
              <a:rPr lang="en-US" altLang="zh-CN" dirty="0"/>
              <a:t>(863</a:t>
            </a:r>
            <a:r>
              <a:rPr lang="zh-CN" altLang="en-US" dirty="0"/>
              <a:t>重大专项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强调资源共享与协同工作，以网格支持多领域应用</a:t>
            </a:r>
          </a:p>
          <a:p>
            <a:r>
              <a:rPr lang="zh-CN" altLang="en-US" dirty="0"/>
              <a:t>成功研发</a:t>
            </a:r>
            <a:r>
              <a:rPr lang="en-US" altLang="zh-CN" dirty="0"/>
              <a:t>10</a:t>
            </a:r>
            <a:r>
              <a:rPr lang="zh-CN" altLang="en-US" dirty="0"/>
              <a:t>万亿次量级计算机和中国国家网格实验床</a:t>
            </a:r>
          </a:p>
          <a:p>
            <a:pPr lvl="1"/>
            <a:r>
              <a:rPr lang="en-US" altLang="zh-CN" dirty="0"/>
              <a:t>2006-2010</a:t>
            </a:r>
            <a:r>
              <a:rPr lang="zh-CN" altLang="en-US" dirty="0"/>
              <a:t>年：高效能计算机与应用服务环境</a:t>
            </a:r>
            <a:r>
              <a:rPr lang="en-US" altLang="zh-CN" dirty="0"/>
              <a:t>(863</a:t>
            </a:r>
            <a:r>
              <a:rPr lang="zh-CN" altLang="en-US" dirty="0"/>
              <a:t>重大项目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性能结合开发效率、程序可移植性、系统的鲁棒性等</a:t>
            </a:r>
          </a:p>
          <a:p>
            <a:r>
              <a:rPr lang="zh-CN" altLang="en-US" dirty="0"/>
              <a:t>强调</a:t>
            </a:r>
            <a:r>
              <a:rPr lang="zh-CN" altLang="en-US" b="1" dirty="0"/>
              <a:t>机器</a:t>
            </a:r>
            <a:r>
              <a:rPr lang="zh-CN" altLang="en-US" dirty="0"/>
              <a:t>、</a:t>
            </a:r>
            <a:r>
              <a:rPr lang="zh-CN" altLang="en-US" b="1" dirty="0"/>
              <a:t>系统</a:t>
            </a:r>
            <a:r>
              <a:rPr lang="zh-CN" altLang="en-US" dirty="0"/>
              <a:t>、</a:t>
            </a:r>
            <a:r>
              <a:rPr lang="zh-CN" altLang="en-US" b="1" dirty="0"/>
              <a:t>应用</a:t>
            </a:r>
            <a:r>
              <a:rPr lang="zh-CN" altLang="en-US" dirty="0"/>
              <a:t>三位一体的发展，强调环境的服务特征</a:t>
            </a:r>
          </a:p>
          <a:p>
            <a:pPr>
              <a:lnSpc>
                <a:spcPct val="120000"/>
              </a:lnSpc>
            </a:pPr>
            <a:r>
              <a:rPr lang="zh-CN" altLang="en-US" sz="2900" dirty="0"/>
              <a:t>成功研发千万亿次量级计算机天河一号，建立国家高性能计算服务环境</a:t>
            </a:r>
            <a:endParaRPr lang="en-US" altLang="zh-CN" sz="2900" dirty="0"/>
          </a:p>
          <a:p>
            <a:pPr lvl="1"/>
            <a:r>
              <a:rPr lang="en-US" altLang="zh-CN" dirty="0"/>
              <a:t>2010-2016</a:t>
            </a:r>
            <a:r>
              <a:rPr lang="zh-CN" altLang="en-US" dirty="0"/>
              <a:t>年：高效能计算机及应用服务环境</a:t>
            </a:r>
            <a:r>
              <a:rPr lang="en-US" altLang="zh-CN" dirty="0"/>
              <a:t>(863</a:t>
            </a:r>
            <a:r>
              <a:rPr lang="zh-CN" altLang="en-US" dirty="0"/>
              <a:t>重大项目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强调环境新的运行模式和机制，探索建立计算服务业的途径</a:t>
            </a:r>
          </a:p>
          <a:p>
            <a:r>
              <a:rPr lang="zh-CN" altLang="en-US" dirty="0"/>
              <a:t>发展应用社区，更好地支持应用</a:t>
            </a:r>
          </a:p>
          <a:p>
            <a:r>
              <a:rPr lang="zh-CN" altLang="en-US" dirty="0"/>
              <a:t>研制世界领先的计算系统：天河二号、神威</a:t>
            </a:r>
            <a:r>
              <a:rPr lang="en-US" altLang="zh-CN" dirty="0"/>
              <a:t>•</a:t>
            </a:r>
            <a:r>
              <a:rPr lang="zh-CN" altLang="en-US" dirty="0"/>
              <a:t>太湖之光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485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中国巨型计算机之父 </a:t>
            </a:r>
            <a:r>
              <a:rPr lang="en-US" altLang="zh-CN" dirty="0"/>
              <a:t>-</a:t>
            </a:r>
            <a:r>
              <a:rPr lang="zh-CN" altLang="en-US" dirty="0"/>
              <a:t>慈云桂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4057650" cy="4351338"/>
          </a:xfrm>
        </p:spPr>
        <p:txBody>
          <a:bodyPr/>
          <a:lstStyle/>
          <a:p>
            <a:r>
              <a:rPr lang="zh-CN" altLang="en-US" dirty="0"/>
              <a:t>慈云桂</a:t>
            </a:r>
            <a:r>
              <a:rPr lang="en-US" altLang="zh-CN" dirty="0"/>
              <a:t>(1917-1990) </a:t>
            </a:r>
            <a:r>
              <a:rPr lang="zh-CN" altLang="en-US" dirty="0"/>
              <a:t>，中国科学院院士，中国计算机界老前辈之一</a:t>
            </a:r>
            <a:endParaRPr lang="en-US" altLang="zh-CN" dirty="0"/>
          </a:p>
          <a:p>
            <a:r>
              <a:rPr lang="zh-CN" altLang="en-US" dirty="0"/>
              <a:t>主持研制成功我国首台亿次级巨型计算机“银河</a:t>
            </a:r>
            <a:r>
              <a:rPr lang="en-US" altLang="zh-CN" dirty="0"/>
              <a:t>-I</a:t>
            </a:r>
            <a:r>
              <a:rPr lang="zh-CN" altLang="en-US" dirty="0"/>
              <a:t>”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532" y="1825625"/>
            <a:ext cx="2095500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21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银河天河系列超级计算机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213" y="1737230"/>
            <a:ext cx="7655573" cy="45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428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/>
              <a:t>中国登顶</a:t>
            </a:r>
            <a:r>
              <a:rPr lang="en-US" altLang="zh-CN" sz="4000" dirty="0">
                <a:latin typeface="+mn-lt"/>
              </a:rPr>
              <a:t>TOP500</a:t>
            </a:r>
            <a:r>
              <a:rPr lang="zh-CN" altLang="en-US" sz="4000" dirty="0"/>
              <a:t>的超算系统</a:t>
            </a:r>
            <a:endParaRPr 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4099214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首次登顶，天河一号</a:t>
            </a:r>
            <a:r>
              <a:rPr lang="en-US" altLang="zh-CN" dirty="0"/>
              <a:t>A</a:t>
            </a:r>
          </a:p>
          <a:p>
            <a:pPr lvl="1"/>
            <a:r>
              <a:rPr lang="zh-CN" altLang="en-US" dirty="0"/>
              <a:t>计算性能： </a:t>
            </a:r>
            <a:r>
              <a:rPr lang="en-US" altLang="zh-CN" dirty="0"/>
              <a:t>2.57 </a:t>
            </a:r>
            <a:r>
              <a:rPr lang="en-US" dirty="0"/>
              <a:t>PFLOPS</a:t>
            </a:r>
          </a:p>
          <a:p>
            <a:pPr lvl="1"/>
            <a:r>
              <a:rPr lang="en-US" altLang="zh-CN" dirty="0"/>
              <a:t>2010</a:t>
            </a:r>
            <a:r>
              <a:rPr lang="zh-CN" altLang="en-US" dirty="0"/>
              <a:t>年</a:t>
            </a:r>
            <a:r>
              <a:rPr lang="en-US" altLang="zh-CN" dirty="0"/>
              <a:t>11</a:t>
            </a:r>
            <a:r>
              <a:rPr lang="zh-CN" altLang="en-US" dirty="0"/>
              <a:t>月</a:t>
            </a:r>
            <a:endParaRPr lang="en-US" altLang="zh-CN" dirty="0"/>
          </a:p>
          <a:p>
            <a:pPr>
              <a:lnSpc>
                <a:spcPct val="100000"/>
              </a:lnSpc>
            </a:pPr>
            <a:r>
              <a:rPr lang="zh-CN" altLang="en-US" dirty="0"/>
              <a:t>世界上唯一一台六连冠的超算系统，天河二号</a:t>
            </a:r>
            <a:endParaRPr lang="en-US" altLang="zh-CN" dirty="0"/>
          </a:p>
          <a:p>
            <a:pPr lvl="1"/>
            <a:r>
              <a:rPr lang="zh-CN" altLang="en-US" dirty="0"/>
              <a:t>计算性能： </a:t>
            </a:r>
            <a:r>
              <a:rPr lang="en-US" altLang="zh-CN" dirty="0"/>
              <a:t>33.9 PFLOPS</a:t>
            </a:r>
          </a:p>
          <a:p>
            <a:pPr lvl="1"/>
            <a:r>
              <a:rPr lang="zh-CN" altLang="en-US" dirty="0"/>
              <a:t>约 </a:t>
            </a:r>
            <a:r>
              <a:rPr lang="en-US" altLang="zh-CN" dirty="0"/>
              <a:t>16,000</a:t>
            </a:r>
            <a:r>
              <a:rPr lang="zh-CN" altLang="en-US" dirty="0"/>
              <a:t>个节点</a:t>
            </a:r>
          </a:p>
          <a:p>
            <a:pPr lvl="1"/>
            <a:r>
              <a:rPr lang="zh-CN" altLang="en-US" dirty="0"/>
              <a:t>约 </a:t>
            </a:r>
            <a:r>
              <a:rPr lang="en-US" altLang="zh-CN" dirty="0"/>
              <a:t>3,000,000</a:t>
            </a:r>
            <a:r>
              <a:rPr lang="zh-CN" altLang="en-US" dirty="0"/>
              <a:t>个核</a:t>
            </a:r>
          </a:p>
          <a:p>
            <a:pPr lvl="1"/>
            <a:r>
              <a:rPr lang="zh-CN" altLang="en-US" dirty="0"/>
              <a:t>约是个人电脑外星人 </a:t>
            </a:r>
            <a:r>
              <a:rPr lang="en-US" altLang="zh-CN" dirty="0"/>
              <a:t>i7 4770K</a:t>
            </a:r>
            <a:r>
              <a:rPr lang="zh-CN" altLang="en-US" dirty="0"/>
              <a:t>的</a:t>
            </a:r>
            <a:r>
              <a:rPr lang="en-US" altLang="zh-CN" dirty="0"/>
              <a:t>36</a:t>
            </a:r>
            <a:r>
              <a:rPr lang="zh-CN" altLang="en-US" dirty="0"/>
              <a:t>万倍</a:t>
            </a:r>
            <a:endParaRPr lang="en-US" dirty="0"/>
          </a:p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493" y="3761695"/>
            <a:ext cx="2908589" cy="2194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317" y="1475509"/>
            <a:ext cx="3964848" cy="21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69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国家级的超算中心分布</a:t>
            </a:r>
            <a:endParaRPr lang="en-US" dirty="0"/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3918" y="3386652"/>
            <a:ext cx="1371600" cy="974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082" y="2331388"/>
            <a:ext cx="3943688" cy="3339811"/>
          </a:xfrm>
          <a:prstGeom prst="rect">
            <a:avLst/>
          </a:prstGeom>
        </p:spPr>
      </p:pic>
      <p:sp>
        <p:nvSpPr>
          <p:cNvPr id="6" name="五角星 5"/>
          <p:cNvSpPr/>
          <p:nvPr/>
        </p:nvSpPr>
        <p:spPr>
          <a:xfrm>
            <a:off x="3075709" y="4592781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五角星 6"/>
          <p:cNvSpPr/>
          <p:nvPr/>
        </p:nvSpPr>
        <p:spPr>
          <a:xfrm>
            <a:off x="3352800" y="5056908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五角星 7"/>
          <p:cNvSpPr/>
          <p:nvPr/>
        </p:nvSpPr>
        <p:spPr>
          <a:xfrm>
            <a:off x="3716482" y="4204853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五角星 8"/>
          <p:cNvSpPr/>
          <p:nvPr/>
        </p:nvSpPr>
        <p:spPr>
          <a:xfrm>
            <a:off x="3444240" y="3602708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五角星 9"/>
          <p:cNvSpPr/>
          <p:nvPr/>
        </p:nvSpPr>
        <p:spPr>
          <a:xfrm>
            <a:off x="3461558" y="3874803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五角星 10"/>
          <p:cNvSpPr/>
          <p:nvPr/>
        </p:nvSpPr>
        <p:spPr>
          <a:xfrm>
            <a:off x="3483033" y="5144590"/>
            <a:ext cx="182880" cy="182880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3918" y="1715970"/>
            <a:ext cx="1371600" cy="7747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6483" y="1612803"/>
            <a:ext cx="1371600" cy="94169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6483" y="3388160"/>
            <a:ext cx="1371600" cy="94557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3918" y="5082189"/>
            <a:ext cx="1371600" cy="86390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6483" y="5061135"/>
            <a:ext cx="1371600" cy="922713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994441" y="2624165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NSCC-</a:t>
            </a:r>
            <a:r>
              <a:rPr lang="zh-CN" altLang="en-US" dirty="0"/>
              <a:t>广州，</a:t>
            </a:r>
            <a:r>
              <a:rPr lang="en-US" altLang="zh-CN" dirty="0"/>
              <a:t>2013</a:t>
            </a:r>
          </a:p>
          <a:p>
            <a:r>
              <a:rPr lang="zh-CN" altLang="en-US" dirty="0"/>
              <a:t>天河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6981814" y="2624165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NSCC-</a:t>
            </a:r>
            <a:r>
              <a:rPr lang="zh-CN" altLang="en-US" dirty="0"/>
              <a:t>无锡，</a:t>
            </a:r>
            <a:r>
              <a:rPr lang="en-US" altLang="zh-CN" dirty="0"/>
              <a:t>2016</a:t>
            </a:r>
          </a:p>
          <a:p>
            <a:r>
              <a:rPr lang="zh-CN" altLang="en-US" dirty="0"/>
              <a:t>太湖之光</a:t>
            </a:r>
            <a:endParaRPr 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5032024" y="4386381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NSCC-</a:t>
            </a:r>
            <a:r>
              <a:rPr lang="zh-CN" altLang="en-US" dirty="0"/>
              <a:t>长沙，</a:t>
            </a:r>
            <a:r>
              <a:rPr lang="en-US" altLang="zh-CN" dirty="0"/>
              <a:t>2012</a:t>
            </a:r>
          </a:p>
          <a:p>
            <a:r>
              <a:rPr lang="zh-CN" altLang="en-US" dirty="0"/>
              <a:t>天河</a:t>
            </a:r>
            <a:r>
              <a:rPr lang="en-US" altLang="zh-CN" dirty="0"/>
              <a:t>1</a:t>
            </a:r>
            <a:r>
              <a:rPr lang="en-US" dirty="0"/>
              <a:t>A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19397" y="4380900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NSCC-</a:t>
            </a:r>
            <a:r>
              <a:rPr lang="zh-CN" altLang="en-US" dirty="0"/>
              <a:t>济南，</a:t>
            </a:r>
            <a:r>
              <a:rPr lang="en-US" altLang="zh-CN" dirty="0"/>
              <a:t>2012</a:t>
            </a:r>
          </a:p>
          <a:p>
            <a:r>
              <a:rPr lang="zh-CN" altLang="en-US" dirty="0"/>
              <a:t>神威蓝光</a:t>
            </a:r>
            <a:endParaRPr 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4944224" y="6031556"/>
            <a:ext cx="2121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NSCC-</a:t>
            </a:r>
            <a:r>
              <a:rPr lang="zh-CN" altLang="en-US" dirty="0"/>
              <a:t>天津，</a:t>
            </a:r>
            <a:r>
              <a:rPr lang="en-US" altLang="zh-CN" dirty="0"/>
              <a:t>2010</a:t>
            </a:r>
          </a:p>
          <a:p>
            <a:r>
              <a:rPr lang="zh-CN" altLang="en-US" dirty="0"/>
              <a:t>天河</a:t>
            </a:r>
            <a:r>
              <a:rPr lang="en-US" altLang="zh-CN" dirty="0"/>
              <a:t>1</a:t>
            </a:r>
            <a:r>
              <a:rPr lang="en-US" dirty="0"/>
              <a:t>A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62769" y="6026075"/>
            <a:ext cx="2077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NSCC-</a:t>
            </a:r>
            <a:r>
              <a:rPr lang="zh-CN" altLang="en-US" dirty="0"/>
              <a:t>深圳</a:t>
            </a:r>
            <a:r>
              <a:rPr lang="en-US" altLang="zh-CN" dirty="0"/>
              <a:t>, 2011 </a:t>
            </a:r>
            <a:r>
              <a:rPr lang="zh-CN" altLang="en-US" dirty="0"/>
              <a:t>曙光 </a:t>
            </a:r>
            <a:r>
              <a:rPr lang="en-US" altLang="zh-CN" dirty="0"/>
              <a:t>6000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3542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“神威太湖之光”超级计算机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4431723" cy="4351338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神威太湖之光</a:t>
            </a:r>
          </a:p>
          <a:p>
            <a:pPr lvl="1"/>
            <a:r>
              <a:rPr lang="zh-CN" altLang="en-US" dirty="0"/>
              <a:t>采用国产申威众核处理器</a:t>
            </a:r>
          </a:p>
          <a:p>
            <a:pPr lvl="1"/>
            <a:r>
              <a:rPr lang="zh-CN" altLang="en-US" dirty="0"/>
              <a:t>全系统</a:t>
            </a:r>
            <a:r>
              <a:rPr lang="en-US" altLang="zh-CN" dirty="0"/>
              <a:t>4</a:t>
            </a:r>
            <a:r>
              <a:rPr lang="zh-CN" altLang="en-US" dirty="0"/>
              <a:t>万个结点， </a:t>
            </a:r>
            <a:r>
              <a:rPr lang="en-US" altLang="zh-CN" dirty="0"/>
              <a:t>1000</a:t>
            </a:r>
            <a:r>
              <a:rPr lang="zh-CN" altLang="en-US" dirty="0"/>
              <a:t>万核</a:t>
            </a:r>
          </a:p>
          <a:p>
            <a:pPr lvl="1"/>
            <a:r>
              <a:rPr lang="zh-CN" altLang="en-US" dirty="0"/>
              <a:t>峰值性能</a:t>
            </a:r>
            <a:r>
              <a:rPr lang="en-US" altLang="zh-CN" dirty="0"/>
              <a:t>12.5</a:t>
            </a:r>
            <a:r>
              <a:rPr lang="zh-CN" altLang="en-US" dirty="0"/>
              <a:t>亿亿次／秒，</a:t>
            </a:r>
            <a:r>
              <a:rPr lang="en-US" altLang="zh-CN" dirty="0" err="1"/>
              <a:t>Linpack</a:t>
            </a:r>
            <a:r>
              <a:rPr lang="en-US" altLang="zh-CN" dirty="0"/>
              <a:t> 9.3</a:t>
            </a:r>
            <a:r>
              <a:rPr lang="zh-CN" altLang="en-US" dirty="0"/>
              <a:t>亿亿次／秒</a:t>
            </a:r>
          </a:p>
          <a:p>
            <a:pPr lvl="1"/>
            <a:r>
              <a:rPr lang="zh-CN" altLang="en-US" dirty="0"/>
              <a:t>能效比 </a:t>
            </a:r>
            <a:r>
              <a:rPr lang="en-US" altLang="zh-CN" dirty="0"/>
              <a:t>6 </a:t>
            </a:r>
            <a:r>
              <a:rPr lang="en-US" altLang="zh-CN" dirty="0" err="1"/>
              <a:t>GFlops</a:t>
            </a:r>
            <a:r>
              <a:rPr lang="en-US" altLang="zh-CN" dirty="0"/>
              <a:t>/W</a:t>
            </a:r>
          </a:p>
          <a:p>
            <a:pPr lvl="1"/>
            <a:r>
              <a:rPr lang="zh-CN" altLang="en-US" dirty="0"/>
              <a:t>装备国家超算无锡中心</a:t>
            </a:r>
            <a:endParaRPr lang="en-US" altLang="zh-CN" dirty="0"/>
          </a:p>
          <a:p>
            <a:r>
              <a:rPr lang="zh-CN" altLang="en-US" dirty="0"/>
              <a:t>世界超级计算机</a:t>
            </a:r>
            <a:r>
              <a:rPr lang="en-US" altLang="zh-CN" dirty="0"/>
              <a:t>Top500</a:t>
            </a:r>
            <a:r>
              <a:rPr lang="zh-CN" altLang="en-US" dirty="0"/>
              <a:t>排行榜“三连冠”</a:t>
            </a:r>
          </a:p>
          <a:p>
            <a:pPr lvl="1"/>
            <a:r>
              <a:rPr lang="en-US" altLang="zh-CN" dirty="0"/>
              <a:t>2016.6~2018.6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215" y="1825625"/>
            <a:ext cx="3811907" cy="18784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777" y="4001294"/>
            <a:ext cx="3264782" cy="216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43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神威超级计算机的特点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dirty="0"/>
              <a:t>神威众核处理器</a:t>
            </a:r>
          </a:p>
          <a:p>
            <a:pPr lvl="1"/>
            <a:r>
              <a:rPr lang="zh-CN" altLang="en-US" dirty="0"/>
              <a:t>核心工作频率： </a:t>
            </a:r>
            <a:r>
              <a:rPr lang="en-US" altLang="zh-CN" dirty="0"/>
              <a:t>1.5 GHz</a:t>
            </a:r>
          </a:p>
          <a:p>
            <a:pPr lvl="1"/>
            <a:r>
              <a:rPr lang="zh-CN" altLang="en-US" dirty="0"/>
              <a:t>双精度浮点峰值运算速度： </a:t>
            </a:r>
            <a:r>
              <a:rPr lang="en-US" altLang="zh-CN" dirty="0"/>
              <a:t>3.0 </a:t>
            </a:r>
            <a:r>
              <a:rPr lang="en-US" altLang="zh-CN" dirty="0" err="1"/>
              <a:t>Tflops</a:t>
            </a:r>
            <a:endParaRPr lang="en-US" altLang="zh-CN" dirty="0"/>
          </a:p>
          <a:p>
            <a:pPr lvl="1"/>
            <a:r>
              <a:rPr lang="zh-CN" altLang="en-US" dirty="0"/>
              <a:t>工艺： </a:t>
            </a:r>
            <a:r>
              <a:rPr lang="en-US" altLang="zh-CN" dirty="0"/>
              <a:t>28nm</a:t>
            </a:r>
          </a:p>
          <a:p>
            <a:pPr lvl="1"/>
            <a:r>
              <a:rPr lang="zh-CN" altLang="en-US" dirty="0"/>
              <a:t>采用异构众核架构，芯片集成</a:t>
            </a:r>
            <a:r>
              <a:rPr lang="en-US" altLang="zh-CN" dirty="0"/>
              <a:t>260</a:t>
            </a:r>
            <a:r>
              <a:rPr lang="zh-CN" altLang="en-US" dirty="0"/>
              <a:t>个运算核心，集成存储控制器和网络接口</a:t>
            </a:r>
            <a:endParaRPr lang="en-US" altLang="zh-CN" dirty="0"/>
          </a:p>
          <a:p>
            <a:r>
              <a:rPr lang="zh-CN" altLang="en-US" dirty="0"/>
              <a:t>主核 </a:t>
            </a:r>
            <a:r>
              <a:rPr lang="en-US" altLang="zh-CN" dirty="0"/>
              <a:t>(</a:t>
            </a:r>
            <a:r>
              <a:rPr lang="en-US" dirty="0"/>
              <a:t>MPE)64-bit RISC core</a:t>
            </a:r>
          </a:p>
          <a:p>
            <a:pPr lvl="1"/>
            <a:r>
              <a:rPr lang="zh-CN" altLang="en-US" dirty="0"/>
              <a:t>支持用户态和系统态</a:t>
            </a:r>
          </a:p>
          <a:p>
            <a:pPr lvl="1"/>
            <a:r>
              <a:rPr lang="en-US" altLang="zh-CN" dirty="0"/>
              <a:t>256-</a:t>
            </a:r>
            <a:r>
              <a:rPr lang="en-US" dirty="0"/>
              <a:t>bit </a:t>
            </a:r>
            <a:r>
              <a:rPr lang="zh-CN" altLang="en-US" dirty="0"/>
              <a:t>向量指令</a:t>
            </a:r>
          </a:p>
          <a:p>
            <a:pPr lvl="1"/>
            <a:r>
              <a:rPr lang="en-US" altLang="zh-CN" dirty="0"/>
              <a:t>32 </a:t>
            </a:r>
            <a:r>
              <a:rPr lang="en-US" dirty="0"/>
              <a:t>KB L1 instruction cache, and 32 KB L1 data cache</a:t>
            </a:r>
          </a:p>
          <a:p>
            <a:pPr lvl="1"/>
            <a:r>
              <a:rPr lang="en-US" dirty="0"/>
              <a:t>256 KB L2 cache， 8x8 CPE mesh</a:t>
            </a:r>
          </a:p>
          <a:p>
            <a:r>
              <a:rPr lang="zh-CN" altLang="en-US" dirty="0"/>
              <a:t>从核</a:t>
            </a:r>
            <a:r>
              <a:rPr lang="en-US" altLang="zh-CN" dirty="0"/>
              <a:t>(</a:t>
            </a:r>
            <a:r>
              <a:rPr lang="en-US" dirty="0"/>
              <a:t>CPE)64-bit RISC core</a:t>
            </a:r>
          </a:p>
          <a:p>
            <a:pPr lvl="1"/>
            <a:r>
              <a:rPr lang="zh-CN" altLang="en-US" dirty="0"/>
              <a:t>只支持用户态</a:t>
            </a:r>
          </a:p>
          <a:p>
            <a:pPr lvl="1"/>
            <a:r>
              <a:rPr lang="en-US" altLang="zh-CN" dirty="0"/>
              <a:t>256-</a:t>
            </a:r>
            <a:r>
              <a:rPr lang="en-US" dirty="0"/>
              <a:t>bit </a:t>
            </a:r>
            <a:r>
              <a:rPr lang="zh-CN" altLang="en-US" dirty="0"/>
              <a:t>向量指令</a:t>
            </a:r>
          </a:p>
          <a:p>
            <a:pPr lvl="1"/>
            <a:r>
              <a:rPr lang="en-US" altLang="zh-CN" dirty="0"/>
              <a:t>16 </a:t>
            </a:r>
            <a:r>
              <a:rPr lang="en-US" dirty="0"/>
              <a:t>KB L1 instruction cache, and a Scratch Pad Memory (SPM)</a:t>
            </a:r>
          </a:p>
        </p:txBody>
      </p:sp>
    </p:spTree>
    <p:extLst>
      <p:ext uri="{BB962C8B-B14F-4D97-AF65-F5344CB8AC3E}">
        <p14:creationId xmlns:p14="http://schemas.microsoft.com/office/powerpoint/2010/main" val="5416908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戈登</a:t>
            </a:r>
            <a:r>
              <a:rPr lang="en-US" altLang="zh-CN" dirty="0"/>
              <a:t>.</a:t>
            </a:r>
            <a:r>
              <a:rPr lang="zh-CN" altLang="en-US" dirty="0"/>
              <a:t>贝尔奖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颁发给高性能应用领域最杰出成就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95" y="2409948"/>
            <a:ext cx="8014855" cy="401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59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中国超算发展的重要经验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 国家科技计划与地方、应用部门的发展计划相结合</a:t>
            </a:r>
          </a:p>
          <a:p>
            <a:pPr lvl="1"/>
            <a:r>
              <a:rPr lang="zh-CN" altLang="en-US" dirty="0"/>
              <a:t>多渠道筹资研制高效能计算机</a:t>
            </a:r>
          </a:p>
          <a:p>
            <a:pPr lvl="1"/>
            <a:r>
              <a:rPr lang="zh-CN" altLang="en-US" dirty="0"/>
              <a:t>科技部和地方政府共同支持建立国家超算中心</a:t>
            </a:r>
          </a:p>
          <a:p>
            <a:r>
              <a:rPr lang="zh-CN" altLang="en-US" dirty="0"/>
              <a:t>产学研用的结合</a:t>
            </a:r>
          </a:p>
          <a:p>
            <a:pPr lvl="1"/>
            <a:r>
              <a:rPr lang="zh-CN" altLang="en-US" dirty="0"/>
              <a:t>高性能计算中心在高效能计算机研制中发挥作用</a:t>
            </a:r>
          </a:p>
          <a:p>
            <a:pPr lvl="2"/>
            <a:r>
              <a:rPr lang="zh-CN" altLang="en-US" dirty="0"/>
              <a:t>遴选研制团队／提出系统指标</a:t>
            </a:r>
          </a:p>
          <a:p>
            <a:pPr lvl="1"/>
            <a:r>
              <a:rPr lang="zh-CN" altLang="en-US" dirty="0"/>
              <a:t>企业参与国家科技计划，提高自身水平，促进研制工作</a:t>
            </a:r>
          </a:p>
          <a:p>
            <a:pPr lvl="2"/>
            <a:r>
              <a:rPr lang="zh-CN" altLang="en-US" dirty="0"/>
              <a:t>浪潮、曙光、联想参与千万亿次和亿亿次计算机的研制</a:t>
            </a:r>
          </a:p>
          <a:p>
            <a:pPr lvl="1"/>
            <a:r>
              <a:rPr lang="zh-CN" altLang="en-US" dirty="0"/>
              <a:t>应用部门牵头发展应用软件</a:t>
            </a:r>
          </a:p>
          <a:p>
            <a:r>
              <a:rPr lang="zh-CN" altLang="en-US"/>
              <a:t>机器、系统、</a:t>
            </a:r>
            <a:r>
              <a:rPr lang="zh-CN" altLang="en-US" dirty="0"/>
              <a:t>应用三者均衡发展，相互促进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678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美国现阶段超算进展（</a:t>
            </a:r>
            <a:r>
              <a:rPr lang="en-US" altLang="zh-CN" dirty="0">
                <a:latin typeface="+mn-lt"/>
              </a:rPr>
              <a:t>ECP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/>
              <a:t>ECP</a:t>
            </a:r>
            <a:r>
              <a:rPr lang="zh-CN" altLang="en-US" dirty="0"/>
              <a:t>：</a:t>
            </a:r>
            <a:r>
              <a:rPr lang="en-US" altLang="zh-CN" dirty="0" err="1"/>
              <a:t>Exa</a:t>
            </a:r>
            <a:r>
              <a:rPr lang="en-US" altLang="zh-CN" dirty="0"/>
              <a:t>-scale Computing Program</a:t>
            </a:r>
          </a:p>
          <a:p>
            <a:pPr lvl="1"/>
            <a:r>
              <a:rPr lang="en-US" altLang="zh-CN" dirty="0"/>
              <a:t>2016—mid-2020s</a:t>
            </a:r>
          </a:p>
          <a:p>
            <a:pPr lvl="1"/>
            <a:r>
              <a:rPr lang="zh-CN" altLang="en-US" dirty="0"/>
              <a:t>美国</a:t>
            </a:r>
            <a:r>
              <a:rPr lang="en-US" altLang="zh-CN" dirty="0"/>
              <a:t>E</a:t>
            </a:r>
            <a:r>
              <a:rPr lang="zh-CN" altLang="en-US" dirty="0"/>
              <a:t>级计算实施计划，美国能源部</a:t>
            </a:r>
            <a:endParaRPr lang="en-US" altLang="zh-CN" dirty="0"/>
          </a:p>
          <a:p>
            <a:pPr lvl="1"/>
            <a:r>
              <a:rPr lang="en-US" dirty="0"/>
              <a:t>ECP Enables US Revolutions in Technology Development:</a:t>
            </a: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硬件设施与集成</a:t>
            </a:r>
            <a:endParaRPr lang="en-US" altLang="zh-CN" dirty="0"/>
          </a:p>
          <a:p>
            <a:pPr lvl="3"/>
            <a:r>
              <a:rPr lang="zh-CN" altLang="en-US" dirty="0"/>
              <a:t>规划三大</a:t>
            </a:r>
            <a:r>
              <a:rPr lang="en-US" altLang="zh-CN" dirty="0"/>
              <a:t>E</a:t>
            </a:r>
            <a:r>
              <a:rPr lang="zh-CN" altLang="en-US" dirty="0"/>
              <a:t>级计算机：</a:t>
            </a:r>
            <a:r>
              <a:rPr lang="en-US" altLang="zh-CN" dirty="0"/>
              <a:t>ANL (Aurora), ORNL (Frontier), LLNL (El Capitan)</a:t>
            </a:r>
          </a:p>
          <a:p>
            <a:pPr lvl="3"/>
            <a:r>
              <a:rPr lang="zh-CN" altLang="en-US" dirty="0"/>
              <a:t>基于新型硬件的应用集成、硬件评测、基于新型硬件的软件部署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软件系统</a:t>
            </a:r>
            <a:endParaRPr lang="en-US" altLang="zh-CN" dirty="0"/>
          </a:p>
          <a:p>
            <a:pPr lvl="3">
              <a:lnSpc>
                <a:spcPct val="140000"/>
              </a:lnSpc>
            </a:pPr>
            <a:r>
              <a:rPr lang="zh-CN" altLang="en-US" dirty="0"/>
              <a:t>规划建设面向异构系统的编程模型，编译环境，算法和数学库，快速开发和部署工具，大数据分析及可视化，计算和</a:t>
            </a:r>
            <a:r>
              <a:rPr lang="en-US" altLang="zh-CN" dirty="0"/>
              <a:t>I/O</a:t>
            </a:r>
            <a:r>
              <a:rPr lang="zh-CN" altLang="en-US" dirty="0"/>
              <a:t>框架等。</a:t>
            </a:r>
            <a:endParaRPr lang="en-US" altLang="zh-CN" dirty="0"/>
          </a:p>
          <a:p>
            <a:pPr lvl="2"/>
            <a:r>
              <a:rPr lang="en-US" altLang="zh-CN" dirty="0">
                <a:solidFill>
                  <a:srgbClr val="FF0000"/>
                </a:solidFill>
              </a:rPr>
              <a:t>E</a:t>
            </a:r>
            <a:r>
              <a:rPr lang="zh-CN" altLang="en-US" dirty="0">
                <a:solidFill>
                  <a:srgbClr val="FF0000"/>
                </a:solidFill>
              </a:rPr>
              <a:t>级应用建设</a:t>
            </a:r>
            <a:endParaRPr lang="en-US" altLang="zh-CN" dirty="0"/>
          </a:p>
          <a:p>
            <a:pPr lvl="3">
              <a:lnSpc>
                <a:spcPct val="140000"/>
              </a:lnSpc>
            </a:pPr>
            <a:r>
              <a:rPr lang="zh-CN" altLang="en-US" dirty="0"/>
              <a:t>协同设计中心，物理和材料，能源，</a:t>
            </a:r>
            <a:r>
              <a:rPr lang="en-US" altLang="zh-CN" dirty="0"/>
              <a:t> </a:t>
            </a:r>
            <a:r>
              <a:rPr lang="zh-CN" altLang="en-US" dirty="0"/>
              <a:t>数据分析和优化，地球和空间科学，国家安全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课程大纲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高性能计算的基本概念</a:t>
            </a:r>
          </a:p>
          <a:p>
            <a:r>
              <a:rPr lang="zh-CN" altLang="en-US" dirty="0"/>
              <a:t>高性能计算的发展历史</a:t>
            </a:r>
          </a:p>
          <a:p>
            <a:r>
              <a:rPr lang="zh-CN" altLang="en-US" dirty="0"/>
              <a:t>高性能计算的基本架构原理</a:t>
            </a:r>
          </a:p>
          <a:p>
            <a:r>
              <a:rPr lang="zh-CN" altLang="en-US" dirty="0"/>
              <a:t>高性能计算的编程方法</a:t>
            </a:r>
          </a:p>
          <a:p>
            <a:r>
              <a:rPr lang="zh-CN" altLang="en-US" dirty="0"/>
              <a:t>并行计算案例</a:t>
            </a:r>
            <a:endParaRPr lang="en-US" altLang="zh-CN" dirty="0"/>
          </a:p>
          <a:p>
            <a:r>
              <a:rPr lang="zh-CN" altLang="en-US" dirty="0"/>
              <a:t>并行程序优化方法</a:t>
            </a:r>
            <a:endParaRPr lang="en-US" altLang="zh-CN" dirty="0"/>
          </a:p>
          <a:p>
            <a:r>
              <a:rPr lang="zh-CN" altLang="en-US" dirty="0"/>
              <a:t>高性能计算应用案例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3976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美国现阶段超算进展（</a:t>
            </a:r>
            <a:r>
              <a:rPr lang="en-US" altLang="zh-CN" dirty="0">
                <a:latin typeface="+mn-lt"/>
              </a:rPr>
              <a:t>ECP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956" y="1611740"/>
            <a:ext cx="8042267" cy="499049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4579425" y="2325939"/>
            <a:ext cx="2005445" cy="6784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椭圆 6"/>
          <p:cNvSpPr/>
          <p:nvPr/>
        </p:nvSpPr>
        <p:spPr>
          <a:xfrm>
            <a:off x="6635783" y="2337814"/>
            <a:ext cx="2005445" cy="6784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2821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美国现阶段超算进展（</a:t>
            </a:r>
            <a:r>
              <a:rPr lang="en-US" altLang="zh-CN" dirty="0">
                <a:latin typeface="+mn-lt"/>
              </a:rPr>
              <a:t>ECP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ECP</a:t>
            </a:r>
            <a:r>
              <a:rPr lang="zh-CN" altLang="en-US" dirty="0"/>
              <a:t>，</a:t>
            </a:r>
            <a:r>
              <a:rPr lang="en-US" altLang="zh-CN"/>
              <a:t>Software Technology</a:t>
            </a:r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89" y="2415269"/>
            <a:ext cx="8472621" cy="38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3524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小结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超级计算机是某一时代性能最高的系统，服务于国家战略目标</a:t>
            </a:r>
          </a:p>
          <a:p>
            <a:pPr lvl="1"/>
            <a:r>
              <a:rPr lang="zh-CN" altLang="en-US" dirty="0"/>
              <a:t>运算速度超级快</a:t>
            </a:r>
          </a:p>
          <a:p>
            <a:pPr lvl="1"/>
            <a:r>
              <a:rPr lang="zh-CN" altLang="en-US" dirty="0"/>
              <a:t>存储容量超级大</a:t>
            </a:r>
          </a:p>
          <a:p>
            <a:pPr lvl="1"/>
            <a:r>
              <a:rPr lang="zh-CN" altLang="en-US" dirty="0"/>
              <a:t>占地面积超级大</a:t>
            </a:r>
          </a:p>
          <a:p>
            <a:pPr lvl="1"/>
            <a:r>
              <a:rPr lang="zh-CN" altLang="en-US" dirty="0"/>
              <a:t>能耗超级高</a:t>
            </a:r>
          </a:p>
          <a:p>
            <a:pPr lvl="1"/>
            <a:r>
              <a:rPr lang="zh-CN" altLang="en-US" dirty="0"/>
              <a:t>造价超级贵</a:t>
            </a:r>
          </a:p>
          <a:p>
            <a:r>
              <a:rPr lang="zh-CN" altLang="en-US" dirty="0"/>
              <a:t>超级计算可以帮助人们解决一系列重要问题</a:t>
            </a:r>
          </a:p>
          <a:p>
            <a:pPr lvl="1"/>
            <a:r>
              <a:rPr lang="zh-CN" altLang="en-US" dirty="0"/>
              <a:t>尺度超大 尺度超小 时变超快 时变超慢 过程超昂贵 过程超危险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815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3435" y="2668711"/>
            <a:ext cx="7886700" cy="1325563"/>
          </a:xfrm>
        </p:spPr>
        <p:txBody>
          <a:bodyPr/>
          <a:lstStyle/>
          <a:p>
            <a:r>
              <a:rPr lang="zh-CN" altLang="en-US" dirty="0"/>
              <a:t>什么是超级计算机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110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什么是超级（</a:t>
            </a:r>
            <a:r>
              <a:rPr lang="en-US" dirty="0">
                <a:latin typeface="+mn-lt"/>
              </a:rPr>
              <a:t>Super</a:t>
            </a:r>
            <a:r>
              <a:rPr lang="zh-CN" altLang="en-US" dirty="0"/>
              <a:t>）</a:t>
            </a:r>
            <a:endParaRPr 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825625"/>
            <a:ext cx="2782765" cy="4836432"/>
          </a:xfrm>
        </p:spPr>
        <p:txBody>
          <a:bodyPr>
            <a:normAutofit/>
          </a:bodyPr>
          <a:lstStyle/>
          <a:p>
            <a:r>
              <a:rPr lang="zh-CN" altLang="en-US" dirty="0"/>
              <a:t>联想到什么？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什么是超级？</a:t>
            </a:r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汉语解释：特别</a:t>
            </a:r>
            <a:r>
              <a:rPr lang="en-US" altLang="zh-CN" dirty="0"/>
              <a:t>;</a:t>
            </a:r>
            <a:r>
              <a:rPr lang="zh-CN" altLang="en-US" dirty="0"/>
              <a:t>超出一般等级的。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英文解释：</a:t>
            </a:r>
            <a:r>
              <a:rPr lang="en-US" altLang="zh-CN"/>
              <a:t>very good; </a:t>
            </a:r>
            <a:r>
              <a:rPr lang="en-US" altLang="zh-CN" dirty="0"/>
              <a:t>excellent.</a:t>
            </a:r>
            <a:endParaRPr lang="en-US" dirty="0"/>
          </a:p>
        </p:txBody>
      </p:sp>
      <p:pic>
        <p:nvPicPr>
          <p:cNvPr id="1026" name="Picture 2" descr="https://ss3.bdstatic.com/70cFv8Sh_Q1YnxGkpoWK1HF6hhy/it/u=326854358,2386653943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250" y="2362504"/>
            <a:ext cx="4983100" cy="28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10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 </a:t>
            </a:r>
            <a:r>
              <a:rPr lang="en-US" altLang="zh-CN" dirty="0">
                <a:latin typeface="+mn-lt"/>
              </a:rPr>
              <a:t>vs</a:t>
            </a:r>
            <a:r>
              <a:rPr lang="en-US" altLang="zh-CN" dirty="0"/>
              <a:t> </a:t>
            </a:r>
            <a:r>
              <a:rPr lang="zh-CN" altLang="en-US" dirty="0"/>
              <a:t>超级计算机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5591907"/>
            <a:ext cx="7886700" cy="585055"/>
          </a:xfrm>
        </p:spPr>
        <p:txBody>
          <a:bodyPr/>
          <a:lstStyle/>
          <a:p>
            <a:r>
              <a:rPr lang="zh-CN" altLang="en-US" dirty="0"/>
              <a:t>思域（</a:t>
            </a:r>
            <a:r>
              <a:rPr lang="en-US" altLang="zh-CN" dirty="0"/>
              <a:t>Civic</a:t>
            </a:r>
            <a:r>
              <a:rPr lang="zh-CN" altLang="en-US" dirty="0"/>
              <a:t>）民用版 </a:t>
            </a:r>
            <a:r>
              <a:rPr lang="en-US" altLang="zh-CN" dirty="0"/>
              <a:t>vs </a:t>
            </a:r>
            <a:r>
              <a:rPr lang="zh-CN" altLang="en-US" dirty="0"/>
              <a:t>高性能版（</a:t>
            </a:r>
            <a:r>
              <a:rPr lang="en-US" altLang="zh-CN" dirty="0"/>
              <a:t>Type R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2050" name="Picture 2" descr="https://ss0.bdstatic.com/70cFuHSh_Q1YnxGkpoWK1HF6hhy/it/u=3129586943,2206619829&amp;fm=26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901" y="1690689"/>
            <a:ext cx="3132748" cy="234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l="15234"/>
          <a:stretch/>
        </p:blipFill>
        <p:spPr>
          <a:xfrm>
            <a:off x="4831277" y="1690689"/>
            <a:ext cx="3551463" cy="23537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2B82C0-BCBD-4A78-8E3D-94A3C6911D20}"/>
              </a:ext>
            </a:extLst>
          </p:cNvPr>
          <p:cNvSpPr txBox="1"/>
          <p:nvPr/>
        </p:nvSpPr>
        <p:spPr>
          <a:xfrm>
            <a:off x="1894114" y="412333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zh-CN" altLang="en-US" dirty="0"/>
              <a:t>万美元</a:t>
            </a:r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70523D-1F24-488C-91FC-974BDF75B6E5}"/>
              </a:ext>
            </a:extLst>
          </p:cNvPr>
          <p:cNvSpPr txBox="1"/>
          <p:nvPr/>
        </p:nvSpPr>
        <p:spPr>
          <a:xfrm>
            <a:off x="6085114" y="4123335"/>
            <a:ext cx="16546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  <a:r>
              <a:rPr lang="zh-CN" altLang="en-US" dirty="0"/>
              <a:t>万美元以上</a:t>
            </a:r>
            <a:endParaRPr lang="en-US" altLang="zh-CN" dirty="0"/>
          </a:p>
          <a:p>
            <a:r>
              <a:rPr lang="zh-CN" altLang="en-US" dirty="0"/>
              <a:t>量少</a:t>
            </a:r>
            <a:endParaRPr lang="en-US" altLang="zh-CN" dirty="0"/>
          </a:p>
          <a:p>
            <a:r>
              <a:rPr lang="zh-CN" altLang="en-US" dirty="0"/>
              <a:t>定制</a:t>
            </a:r>
            <a:endParaRPr lang="en-US" altLang="zh-CN" dirty="0"/>
          </a:p>
          <a:p>
            <a:r>
              <a:rPr lang="zh-CN" altLang="en-US" dirty="0"/>
              <a:t>子系统增强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517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超级计算机</a:t>
            </a:r>
            <a:r>
              <a:rPr lang="en-US"/>
              <a:t> </a:t>
            </a:r>
            <a:r>
              <a:rPr lang="zh-CN" altLang="en-US"/>
              <a:t>和</a:t>
            </a:r>
            <a:r>
              <a:rPr lang="en-US"/>
              <a:t> </a:t>
            </a:r>
            <a:r>
              <a:rPr lang="zh-CN" altLang="en-US"/>
              <a:t>高性能计算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00200"/>
            <a:ext cx="7886700" cy="4576763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/>
              <a:t>超级计算机（</a:t>
            </a:r>
            <a:r>
              <a:rPr lang="en-US" altLang="zh-CN" dirty="0"/>
              <a:t>Supercomputer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超级计算机是当前具有最前沿处理能力的计算机</a:t>
            </a:r>
            <a:r>
              <a:rPr lang="en-US" altLang="zh-CN" dirty="0"/>
              <a:t>.</a:t>
            </a:r>
          </a:p>
          <a:p>
            <a:pPr lvl="1"/>
            <a:r>
              <a:rPr lang="en-US" dirty="0"/>
              <a:t>A supercomputer is a computer at the frontline of current processing capacity.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传统上，超级计算机主要用于解决大型的计算密集型科学问题，例如天气预报、气候变化研究、油气田勘探、分子动力学建模、物理模拟仿真等。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现在和未来，超级计算机和大数据、人工智能紧密结合解决更多的计算密集型问题。</a:t>
            </a:r>
            <a:endParaRPr lang="en-US" altLang="zh-CN" dirty="0"/>
          </a:p>
          <a:p>
            <a:r>
              <a:rPr lang="zh-CN" altLang="en-US" dirty="0"/>
              <a:t>高性能计算（</a:t>
            </a:r>
            <a:r>
              <a:rPr lang="en-US" altLang="zh-CN" dirty="0"/>
              <a:t>High Performance Computing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应用超级计算机解决普通计算机难以处理的大型计算问题。</a:t>
            </a:r>
            <a:endParaRPr lang="en-US" altLang="zh-CN" dirty="0"/>
          </a:p>
          <a:p>
            <a:pPr lvl="1">
              <a:spcAft>
                <a:spcPts val="100"/>
              </a:spcAft>
            </a:pPr>
            <a:r>
              <a:rPr lang="en-US" dirty="0"/>
              <a:t>"High-Performance Computing," or HPC, is the application of "supercomputers" to computational problems that are either too large for standard computers or would take too long.</a:t>
            </a:r>
          </a:p>
        </p:txBody>
      </p:sp>
    </p:spTree>
    <p:extLst>
      <p:ext uri="{BB962C8B-B14F-4D97-AF65-F5344CB8AC3E}">
        <p14:creationId xmlns:p14="http://schemas.microsoft.com/office/powerpoint/2010/main" val="3235122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衡量性能的指标是什么？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Floating-point Operations Per Second (Flops)</a:t>
            </a:r>
          </a:p>
          <a:p>
            <a:pPr lvl="1"/>
            <a:r>
              <a:rPr lang="zh-CN" altLang="en-US" dirty="0"/>
              <a:t>每秒钟进行的浮点计算操作次数</a:t>
            </a:r>
          </a:p>
          <a:p>
            <a:r>
              <a:rPr lang="zh-CN" altLang="en-US" dirty="0"/>
              <a:t>世界超算</a:t>
            </a:r>
            <a:r>
              <a:rPr lang="en-US" dirty="0"/>
              <a:t>TOP500 </a:t>
            </a:r>
            <a:r>
              <a:rPr lang="zh-CN" altLang="en-US" dirty="0"/>
              <a:t>排行榜</a:t>
            </a:r>
            <a:endParaRPr lang="en-US" altLang="zh-CN" dirty="0"/>
          </a:p>
          <a:p>
            <a:pPr lvl="1"/>
            <a:r>
              <a:rPr lang="zh-CN" altLang="en-US" dirty="0"/>
              <a:t>采用统一的测试集</a:t>
            </a:r>
            <a:r>
              <a:rPr lang="en-US" dirty="0"/>
              <a:t>HPL(High Performance </a:t>
            </a:r>
            <a:r>
              <a:rPr lang="en-US" dirty="0" err="1"/>
              <a:t>Linkpack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Mega → Giga → </a:t>
            </a:r>
            <a:r>
              <a:rPr lang="en-US" dirty="0" err="1"/>
              <a:t>Tera</a:t>
            </a:r>
            <a:r>
              <a:rPr lang="en-US" dirty="0"/>
              <a:t> → Peta → </a:t>
            </a:r>
            <a:r>
              <a:rPr lang="en-US" dirty="0" err="1"/>
              <a:t>Exa</a:t>
            </a:r>
            <a:endParaRPr lang="en-US" dirty="0"/>
          </a:p>
          <a:p>
            <a:pPr lvl="1"/>
            <a:r>
              <a:rPr lang="en-US" dirty="0"/>
              <a:t>10</a:t>
            </a:r>
            <a:r>
              <a:rPr lang="en-US" baseline="30000" dirty="0"/>
              <a:t>6</a:t>
            </a:r>
            <a:r>
              <a:rPr lang="en-US" dirty="0"/>
              <a:t>    → 10</a:t>
            </a:r>
            <a:r>
              <a:rPr lang="en-US" baseline="30000" dirty="0"/>
              <a:t>9</a:t>
            </a:r>
            <a:r>
              <a:rPr lang="en-US" dirty="0"/>
              <a:t>   → 10</a:t>
            </a:r>
            <a:r>
              <a:rPr lang="en-US" baseline="30000" dirty="0"/>
              <a:t>12</a:t>
            </a:r>
            <a:r>
              <a:rPr lang="en-US" dirty="0"/>
              <a:t> → 10</a:t>
            </a:r>
            <a:r>
              <a:rPr lang="en-US" baseline="30000" dirty="0"/>
              <a:t>15</a:t>
            </a:r>
            <a:r>
              <a:rPr lang="en-US" dirty="0"/>
              <a:t>  → 10</a:t>
            </a:r>
            <a:r>
              <a:rPr lang="en-US" baseline="30000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934331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1214</TotalTime>
  <Words>2200</Words>
  <Application>Microsoft Office PowerPoint</Application>
  <PresentationFormat>全屏显示(4:3)</PresentationFormat>
  <Paragraphs>335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微软雅黑</vt:lpstr>
      <vt:lpstr>等线</vt:lpstr>
      <vt:lpstr>黑体</vt:lpstr>
      <vt:lpstr>Arial</vt:lpstr>
      <vt:lpstr>Arial Black</vt:lpstr>
      <vt:lpstr>Calibri</vt:lpstr>
      <vt:lpstr>Times</vt:lpstr>
      <vt:lpstr>Wingdings</vt:lpstr>
      <vt:lpstr>Office 主题​​</vt:lpstr>
      <vt:lpstr>高性能计算程序设计基础</vt:lpstr>
      <vt:lpstr>教师信息</vt:lpstr>
      <vt:lpstr>课程简介</vt:lpstr>
      <vt:lpstr>课程大纲</vt:lpstr>
      <vt:lpstr>什么是超级计算机</vt:lpstr>
      <vt:lpstr>什么是超级（Super）</vt:lpstr>
      <vt:lpstr>计算机 vs 超级计算机</vt:lpstr>
      <vt:lpstr>超级计算机 和 高性能计算</vt:lpstr>
      <vt:lpstr>衡量性能的指标是什么？</vt:lpstr>
      <vt:lpstr>Top500 排行榜</vt:lpstr>
      <vt:lpstr>Top500 排行榜</vt:lpstr>
      <vt:lpstr>超级计算机的特征</vt:lpstr>
      <vt:lpstr>世界上第一台超级计算机</vt:lpstr>
      <vt:lpstr>超算之父 – Seymour Cray</vt:lpstr>
      <vt:lpstr>PowerPoint 演示文稿</vt:lpstr>
      <vt:lpstr>超算发展之路</vt:lpstr>
      <vt:lpstr>超算发展之路</vt:lpstr>
      <vt:lpstr>超算发展之路</vt:lpstr>
      <vt:lpstr>并行 通往超级计算的唯一途径</vt:lpstr>
      <vt:lpstr>超级计算机演化 向量机→大规模并行加速器</vt:lpstr>
      <vt:lpstr>Summit (#2 超算)</vt:lpstr>
      <vt:lpstr>超级计算机能干什么？</vt:lpstr>
      <vt:lpstr>超级计算机能干什么（传统）</vt:lpstr>
      <vt:lpstr>超级计算机能干什么</vt:lpstr>
      <vt:lpstr>超级计算机能干什么</vt:lpstr>
      <vt:lpstr>超级计算机能干什么</vt:lpstr>
      <vt:lpstr>超级计算机的应用领域</vt:lpstr>
      <vt:lpstr>中国超算的发展之路</vt:lpstr>
      <vt:lpstr>中国超算的发展之路</vt:lpstr>
      <vt:lpstr>中国高性能计算发展战略计划</vt:lpstr>
      <vt:lpstr>中国巨型计算机之父 -慈云桂</vt:lpstr>
      <vt:lpstr>银河天河系列超级计算机</vt:lpstr>
      <vt:lpstr>中国登顶TOP500的超算系统</vt:lpstr>
      <vt:lpstr>国家级的超算中心分布</vt:lpstr>
      <vt:lpstr>“神威太湖之光”超级计算机</vt:lpstr>
      <vt:lpstr>神威超级计算机的特点</vt:lpstr>
      <vt:lpstr>戈登.贝尔奖</vt:lpstr>
      <vt:lpstr>中国超算发展的重要经验</vt:lpstr>
      <vt:lpstr>美国现阶段超算进展（ECP）</vt:lpstr>
      <vt:lpstr>美国现阶段超算进展（ECP）</vt:lpstr>
      <vt:lpstr>美国现阶段超算进展（ECP）</vt:lpstr>
      <vt:lpstr>小结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高性能计算程序设计基础</dc:title>
  <dc:creator>HuangDan</dc:creator>
  <cp:lastModifiedBy>Student</cp:lastModifiedBy>
  <cp:revision>178</cp:revision>
  <dcterms:created xsi:type="dcterms:W3CDTF">2020-08-27T01:16:34Z</dcterms:created>
  <dcterms:modified xsi:type="dcterms:W3CDTF">2021-09-01T14:46:14Z</dcterms:modified>
</cp:coreProperties>
</file>